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60" r:id="rId3"/>
    <p:sldId id="304" r:id="rId4"/>
    <p:sldId id="257" r:id="rId5"/>
    <p:sldId id="303" r:id="rId6"/>
    <p:sldId id="268" r:id="rId7"/>
    <p:sldId id="301" r:id="rId8"/>
    <p:sldId id="300" r:id="rId9"/>
    <p:sldId id="299" r:id="rId10"/>
    <p:sldId id="289" r:id="rId11"/>
    <p:sldId id="302" r:id="rId12"/>
    <p:sldId id="283" r:id="rId13"/>
    <p:sldId id="306" r:id="rId14"/>
    <p:sldId id="278" r:id="rId15"/>
    <p:sldId id="290" r:id="rId16"/>
    <p:sldId id="296" r:id="rId17"/>
    <p:sldId id="307" r:id="rId18"/>
    <p:sldId id="308" r:id="rId19"/>
    <p:sldId id="309" r:id="rId20"/>
    <p:sldId id="310" r:id="rId21"/>
    <p:sldId id="298" r:id="rId22"/>
    <p:sldId id="279" r:id="rId23"/>
    <p:sldId id="271"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19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98D4"/>
    <a:srgbClr val="364C1C"/>
    <a:srgbClr val="FFFFFF"/>
    <a:srgbClr val="554E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63C0A3-AFD7-43F0-8ADC-9A6D09855074}">
  <a:tblStyle styleId="{B063C0A3-AFD7-43F0-8ADC-9A6D098550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48"/>
    <p:restoredTop sz="88049"/>
  </p:normalViewPr>
  <p:slideViewPr>
    <p:cSldViewPr snapToGrid="0" snapToObjects="1">
      <p:cViewPr varScale="1">
        <p:scale>
          <a:sx n="89" d="100"/>
          <a:sy n="89" d="100"/>
        </p:scale>
        <p:origin x="844" y="28"/>
      </p:cViewPr>
      <p:guideLst>
        <p:guide orient="horz" pos="1620"/>
        <p:guide pos="19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SzPts val="1100"/>
              <a:buFont typeface="Arial"/>
              <a:buChar char="●"/>
              <a:defRPr sz="1100" b="0" i="0" u="none" strike="noStrike" cap="none"/>
            </a:lvl1pPr>
            <a:lvl2pPr marL="914400" marR="0" lvl="1" indent="-298450" algn="l" rtl="0">
              <a:spcBef>
                <a:spcPts val="0"/>
              </a:spcBef>
              <a:spcAft>
                <a:spcPts val="0"/>
              </a:spcAft>
              <a:buSzPts val="1100"/>
              <a:buFont typeface="Arial"/>
              <a:buChar char="○"/>
              <a:defRPr sz="1100" b="0" i="0" u="none" strike="noStrike" cap="none"/>
            </a:lvl2pPr>
            <a:lvl3pPr marL="1371600" marR="0" lvl="2" indent="-298450" algn="l" rtl="0">
              <a:spcBef>
                <a:spcPts val="0"/>
              </a:spcBef>
              <a:spcAft>
                <a:spcPts val="0"/>
              </a:spcAft>
              <a:buSzPts val="1100"/>
              <a:buFont typeface="Arial"/>
              <a:buChar char="■"/>
              <a:defRPr sz="1100" b="0" i="0" u="none" strike="noStrike" cap="none"/>
            </a:lvl3pPr>
            <a:lvl4pPr marL="1828800" marR="0" lvl="3" indent="-298450" algn="l" rtl="0">
              <a:spcBef>
                <a:spcPts val="0"/>
              </a:spcBef>
              <a:spcAft>
                <a:spcPts val="0"/>
              </a:spcAft>
              <a:buSzPts val="1100"/>
              <a:buFont typeface="Arial"/>
              <a:buChar char="●"/>
              <a:defRPr sz="1100" b="0" i="0" u="none" strike="noStrike" cap="none"/>
            </a:lvl4pPr>
            <a:lvl5pPr marL="2286000" marR="0" lvl="4" indent="-298450" algn="l" rtl="0">
              <a:spcBef>
                <a:spcPts val="0"/>
              </a:spcBef>
              <a:spcAft>
                <a:spcPts val="0"/>
              </a:spcAft>
              <a:buSzPts val="1100"/>
              <a:buFont typeface="Arial"/>
              <a:buChar char="○"/>
              <a:defRPr sz="1100" b="0" i="0" u="none" strike="noStrike" cap="none"/>
            </a:lvl5pPr>
            <a:lvl6pPr marL="2743200" marR="0" lvl="5" indent="-298450" algn="l" rtl="0">
              <a:spcBef>
                <a:spcPts val="0"/>
              </a:spcBef>
              <a:spcAft>
                <a:spcPts val="0"/>
              </a:spcAft>
              <a:buSzPts val="1100"/>
              <a:buFont typeface="Arial"/>
              <a:buChar char="■"/>
              <a:defRPr sz="1100" b="0" i="0" u="none" strike="noStrike" cap="none"/>
            </a:lvl6pPr>
            <a:lvl7pPr marL="3200400" marR="0" lvl="6" indent="-298450" algn="l" rtl="0">
              <a:spcBef>
                <a:spcPts val="0"/>
              </a:spcBef>
              <a:spcAft>
                <a:spcPts val="0"/>
              </a:spcAft>
              <a:buSzPts val="1100"/>
              <a:buFont typeface="Arial"/>
              <a:buChar char="●"/>
              <a:defRPr sz="1100" b="0" i="0" u="none" strike="noStrike" cap="none"/>
            </a:lvl7pPr>
            <a:lvl8pPr marL="3657600" marR="0" lvl="7" indent="-298450" algn="l" rtl="0">
              <a:spcBef>
                <a:spcPts val="0"/>
              </a:spcBef>
              <a:spcAft>
                <a:spcPts val="0"/>
              </a:spcAft>
              <a:buSzPts val="1100"/>
              <a:buFont typeface="Arial"/>
              <a:buChar char="○"/>
              <a:defRPr sz="1100" b="0" i="0" u="none" strike="noStrike" cap="none"/>
            </a:lvl8pPr>
            <a:lvl9pPr marL="4114800" marR="0" lvl="8" indent="-298450" algn="l" rtl="0">
              <a:spcBef>
                <a:spcPts val="0"/>
              </a:spcBef>
              <a:spcAft>
                <a:spcPts val="0"/>
              </a:spcAft>
              <a:buSzPts val="1100"/>
              <a:buFont typeface="Arial"/>
              <a:buChar char="■"/>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Shape 5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 are just some of the organization we’ve helped over the last 5 years. You’ll probably recognize some of the names up there (UNICEF, Greenpeace) and there’s probably some you may not have heard of before. The point here is we work with NFPs of all sizes and in all kinds of sectors, which means our members get to work on interesting and varied problems.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a:t>Welcome … thank you for coming out to our first event of the year … How many are new members?… as many of you are new members to the group, we’re going to kick things off with a quick presentation about Data For Good, who we are, what we do and how YOU can get involved.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576680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642174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9580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a:t>Welcome … thank you for coming out to our first event of the year … How many are new members?… as many of you are new members to the group, we’re going to kick things off with a quick presentation about Data For Good, who we are, what we do and how YOU can get involved. </a:t>
            </a:r>
            <a:endParaRPr/>
          </a:p>
        </p:txBody>
      </p:sp>
    </p:spTree>
    <p:extLst>
      <p:ext uri="{BB962C8B-B14F-4D97-AF65-F5344CB8AC3E}">
        <p14:creationId xmlns:p14="http://schemas.microsoft.com/office/powerpoint/2010/main" val="377114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71162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Ref idx="1001">
        <a:schemeClr val="bg1"/>
      </p:bgRef>
    </p:bg>
    <p:spTree>
      <p:nvGrpSpPr>
        <p:cNvPr id="1" name="Shape 9"/>
        <p:cNvGrpSpPr/>
        <p:nvPr/>
      </p:nvGrpSpPr>
      <p:grpSpPr>
        <a:xfrm>
          <a:off x="0" y="0"/>
          <a:ext cx="0" cy="0"/>
          <a:chOff x="0" y="0"/>
          <a:chExt cx="0" cy="0"/>
        </a:xfrm>
      </p:grpSpPr>
      <p:sp>
        <p:nvSpPr>
          <p:cNvPr id="4" name="Rectangle 3"/>
          <p:cNvSpPr/>
          <p:nvPr userDrawn="1"/>
        </p:nvSpPr>
        <p:spPr>
          <a:xfrm>
            <a:off x="5" y="0"/>
            <a:ext cx="2577663" cy="5143500"/>
          </a:xfrm>
          <a:prstGeom prst="rect">
            <a:avLst/>
          </a:prstGeom>
          <a:gradFill>
            <a:gsLst>
              <a:gs pos="0">
                <a:schemeClr val="bg1"/>
              </a:gs>
              <a:gs pos="87000">
                <a:schemeClr val="bg1">
                  <a:lumMod val="95000"/>
                </a:schemeClr>
              </a:gs>
            </a:gsLst>
            <a:lin ang="78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11" name="Shape 11"/>
          <p:cNvSpPr txBox="1">
            <a:spLocks noGrp="1"/>
          </p:cNvSpPr>
          <p:nvPr>
            <p:ph type="subTitle" idx="1" hasCustomPrompt="1"/>
          </p:nvPr>
        </p:nvSpPr>
        <p:spPr>
          <a:xfrm>
            <a:off x="3666701" y="1833014"/>
            <a:ext cx="5080107"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100" baseline="0">
                <a:solidFill>
                  <a:schemeClr val="accent1"/>
                </a:solidFill>
              </a:defRPr>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r>
              <a:rPr lang="en-CA" dirty="0"/>
              <a:t>TITLE</a:t>
            </a:r>
            <a:endParaRPr dirty="0"/>
          </a:p>
        </p:txBody>
      </p:sp>
      <p:sp>
        <p:nvSpPr>
          <p:cNvPr id="12" name="Shape 12"/>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37002"/>
          <a:stretch/>
        </p:blipFill>
        <p:spPr>
          <a:xfrm>
            <a:off x="-63335" y="1065476"/>
            <a:ext cx="2672528" cy="4118776"/>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t="27586" b="62605"/>
          <a:stretch/>
        </p:blipFill>
        <p:spPr>
          <a:xfrm>
            <a:off x="4889439" y="3328253"/>
            <a:ext cx="4445319" cy="106598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CA" dirty="0"/>
              <a:t>A</a:t>
            </a:r>
            <a:endParaRPr dirty="0"/>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342892" lvl="0" indent="-257168">
              <a:spcBef>
                <a:spcPts val="0"/>
              </a:spcBef>
              <a:spcAft>
                <a:spcPts val="0"/>
              </a:spcAft>
              <a:buSzPts val="1800"/>
              <a:buChar char="●"/>
              <a:defRPr>
                <a:solidFill>
                  <a:schemeClr val="tx1"/>
                </a:solidFill>
              </a:defRPr>
            </a:lvl1pPr>
            <a:lvl2pPr marL="685783" lvl="1" indent="-238119">
              <a:spcBef>
                <a:spcPts val="1200"/>
              </a:spcBef>
              <a:spcAft>
                <a:spcPts val="0"/>
              </a:spcAft>
              <a:buSzPts val="1400"/>
              <a:buChar char="○"/>
              <a:defRPr/>
            </a:lvl2pPr>
            <a:lvl3pPr marL="1028675" lvl="2" indent="-238119">
              <a:spcBef>
                <a:spcPts val="1200"/>
              </a:spcBef>
              <a:spcAft>
                <a:spcPts val="0"/>
              </a:spcAft>
              <a:buSzPts val="1400"/>
              <a:buChar char="■"/>
              <a:defRPr/>
            </a:lvl3pPr>
            <a:lvl4pPr marL="1371566" lvl="3" indent="-238119">
              <a:spcBef>
                <a:spcPts val="1200"/>
              </a:spcBef>
              <a:spcAft>
                <a:spcPts val="0"/>
              </a:spcAft>
              <a:buSzPts val="1400"/>
              <a:buChar char="●"/>
              <a:defRPr/>
            </a:lvl4pPr>
            <a:lvl5pPr marL="1714457" lvl="4" indent="-238119">
              <a:spcBef>
                <a:spcPts val="1200"/>
              </a:spcBef>
              <a:spcAft>
                <a:spcPts val="0"/>
              </a:spcAft>
              <a:buSzPts val="1400"/>
              <a:buChar char="○"/>
              <a:defRPr/>
            </a:lvl5pPr>
            <a:lvl6pPr marL="2057348" lvl="5" indent="-238119">
              <a:spcBef>
                <a:spcPts val="1200"/>
              </a:spcBef>
              <a:spcAft>
                <a:spcPts val="0"/>
              </a:spcAft>
              <a:buSzPts val="1400"/>
              <a:buChar char="■"/>
              <a:defRPr/>
            </a:lvl6pPr>
            <a:lvl7pPr marL="2400240" lvl="6" indent="-238119">
              <a:spcBef>
                <a:spcPts val="1200"/>
              </a:spcBef>
              <a:spcAft>
                <a:spcPts val="0"/>
              </a:spcAft>
              <a:buSzPts val="1400"/>
              <a:buChar char="●"/>
              <a:defRPr/>
            </a:lvl7pPr>
            <a:lvl8pPr marL="2743132" lvl="7" indent="-238119">
              <a:spcBef>
                <a:spcPts val="1200"/>
              </a:spcBef>
              <a:spcAft>
                <a:spcPts val="0"/>
              </a:spcAft>
              <a:buSzPts val="1400"/>
              <a:buChar char="○"/>
              <a:defRPr/>
            </a:lvl8pPr>
            <a:lvl9pPr marL="3086023" lvl="8" indent="-238119">
              <a:spcBef>
                <a:spcPts val="1200"/>
              </a:spcBef>
              <a:spcAft>
                <a:spcPts val="1200"/>
              </a:spcAft>
              <a:buSzPts val="1400"/>
              <a:buChar char="■"/>
              <a:defRPr/>
            </a:lvl9pPr>
          </a:lstStyle>
          <a:p>
            <a:endParaRPr dirty="0"/>
          </a:p>
        </p:txBody>
      </p:sp>
      <p:sp>
        <p:nvSpPr>
          <p:cNvPr id="19" name="Shape 19"/>
          <p:cNvSpPr txBox="1">
            <a:spLocks noGrp="1"/>
          </p:cNvSpPr>
          <p:nvPr>
            <p:ph type="sldNum" idx="12"/>
          </p:nvPr>
        </p:nvSpPr>
        <p:spPr>
          <a:xfrm>
            <a:off x="8637603" y="4310025"/>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tx1">
                    <a:lumMod val="50000"/>
                    <a:lumOff val="50000"/>
                  </a:schemeClr>
                </a:solidFill>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uk-UA" smtClean="0"/>
              <a:pPr/>
              <a:t>‹#›</a:t>
            </a:fld>
            <a:endParaRPr lang="uk-UA"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16243" y="4306129"/>
            <a:ext cx="981871" cy="98187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3" y="1152475"/>
            <a:ext cx="3999900" cy="3416400"/>
          </a:xfrm>
          <a:prstGeom prst="rect">
            <a:avLst/>
          </a:prstGeom>
        </p:spPr>
        <p:txBody>
          <a:bodyPr spcFirstLastPara="1" wrap="square" lIns="91425" tIns="91425" rIns="91425" bIns="91425" anchor="t" anchorCtr="0"/>
          <a:lstStyle>
            <a:lvl1pPr marL="342892" lvl="0" indent="-238119">
              <a:spcBef>
                <a:spcPts val="0"/>
              </a:spcBef>
              <a:spcAft>
                <a:spcPts val="0"/>
              </a:spcAft>
              <a:buSzPts val="1400"/>
              <a:buChar char="●"/>
              <a:defRPr sz="1050"/>
            </a:lvl1pPr>
            <a:lvl2pPr marL="685783" lvl="1" indent="-228594">
              <a:spcBef>
                <a:spcPts val="1200"/>
              </a:spcBef>
              <a:spcAft>
                <a:spcPts val="0"/>
              </a:spcAft>
              <a:buSzPts val="1200"/>
              <a:buChar char="○"/>
              <a:defRPr sz="900"/>
            </a:lvl2pPr>
            <a:lvl3pPr marL="1028675" lvl="2" indent="-228594">
              <a:spcBef>
                <a:spcPts val="1200"/>
              </a:spcBef>
              <a:spcAft>
                <a:spcPts val="0"/>
              </a:spcAft>
              <a:buSzPts val="1200"/>
              <a:buChar char="■"/>
              <a:defRPr sz="900"/>
            </a:lvl3pPr>
            <a:lvl4pPr marL="1371566" lvl="3" indent="-228594">
              <a:spcBef>
                <a:spcPts val="1200"/>
              </a:spcBef>
              <a:spcAft>
                <a:spcPts val="0"/>
              </a:spcAft>
              <a:buSzPts val="1200"/>
              <a:buChar char="●"/>
              <a:defRPr sz="900"/>
            </a:lvl4pPr>
            <a:lvl5pPr marL="1714457" lvl="4" indent="-228594">
              <a:spcBef>
                <a:spcPts val="1200"/>
              </a:spcBef>
              <a:spcAft>
                <a:spcPts val="0"/>
              </a:spcAft>
              <a:buSzPts val="1200"/>
              <a:buChar char="○"/>
              <a:defRPr sz="900"/>
            </a:lvl5pPr>
            <a:lvl6pPr marL="2057348" lvl="5" indent="-228594">
              <a:spcBef>
                <a:spcPts val="1200"/>
              </a:spcBef>
              <a:spcAft>
                <a:spcPts val="0"/>
              </a:spcAft>
              <a:buSzPts val="1200"/>
              <a:buChar char="■"/>
              <a:defRPr sz="900"/>
            </a:lvl6pPr>
            <a:lvl7pPr marL="2400240" lvl="6" indent="-228594">
              <a:spcBef>
                <a:spcPts val="1200"/>
              </a:spcBef>
              <a:spcAft>
                <a:spcPts val="0"/>
              </a:spcAft>
              <a:buSzPts val="1200"/>
              <a:buChar char="●"/>
              <a:defRPr sz="900"/>
            </a:lvl7pPr>
            <a:lvl8pPr marL="2743132" lvl="7" indent="-228594">
              <a:spcBef>
                <a:spcPts val="1200"/>
              </a:spcBef>
              <a:spcAft>
                <a:spcPts val="0"/>
              </a:spcAft>
              <a:buSzPts val="1200"/>
              <a:buChar char="○"/>
              <a:defRPr sz="900"/>
            </a:lvl8pPr>
            <a:lvl9pPr marL="3086023" lvl="8" indent="-228594">
              <a:spcBef>
                <a:spcPts val="1200"/>
              </a:spcBef>
              <a:spcAft>
                <a:spcPts val="1200"/>
              </a:spcAft>
              <a:buSzPts val="1200"/>
              <a:buChar char="■"/>
              <a:defRPr sz="900"/>
            </a:lvl9pPr>
          </a:lstStyle>
          <a:p>
            <a:endParaRPr/>
          </a:p>
        </p:txBody>
      </p:sp>
      <p:sp>
        <p:nvSpPr>
          <p:cNvPr id="23" name="Shape 23"/>
          <p:cNvSpPr txBox="1">
            <a:spLocks noGrp="1"/>
          </p:cNvSpPr>
          <p:nvPr>
            <p:ph type="body" idx="2"/>
          </p:nvPr>
        </p:nvSpPr>
        <p:spPr>
          <a:xfrm>
            <a:off x="4832403" y="1152475"/>
            <a:ext cx="3999900" cy="3416400"/>
          </a:xfrm>
          <a:prstGeom prst="rect">
            <a:avLst/>
          </a:prstGeom>
        </p:spPr>
        <p:txBody>
          <a:bodyPr spcFirstLastPara="1" wrap="square" lIns="91425" tIns="91425" rIns="91425" bIns="91425" anchor="t" anchorCtr="0"/>
          <a:lstStyle>
            <a:lvl1pPr marL="342892" lvl="0" indent="-238119">
              <a:spcBef>
                <a:spcPts val="0"/>
              </a:spcBef>
              <a:spcAft>
                <a:spcPts val="0"/>
              </a:spcAft>
              <a:buSzPts val="1400"/>
              <a:buChar char="●"/>
              <a:defRPr sz="1050"/>
            </a:lvl1pPr>
            <a:lvl2pPr marL="685783" lvl="1" indent="-228594">
              <a:spcBef>
                <a:spcPts val="1200"/>
              </a:spcBef>
              <a:spcAft>
                <a:spcPts val="0"/>
              </a:spcAft>
              <a:buSzPts val="1200"/>
              <a:buChar char="○"/>
              <a:defRPr sz="900"/>
            </a:lvl2pPr>
            <a:lvl3pPr marL="1028675" lvl="2" indent="-228594">
              <a:spcBef>
                <a:spcPts val="1200"/>
              </a:spcBef>
              <a:spcAft>
                <a:spcPts val="0"/>
              </a:spcAft>
              <a:buSzPts val="1200"/>
              <a:buChar char="■"/>
              <a:defRPr sz="900"/>
            </a:lvl3pPr>
            <a:lvl4pPr marL="1371566" lvl="3" indent="-228594">
              <a:spcBef>
                <a:spcPts val="1200"/>
              </a:spcBef>
              <a:spcAft>
                <a:spcPts val="0"/>
              </a:spcAft>
              <a:buSzPts val="1200"/>
              <a:buChar char="●"/>
              <a:defRPr sz="900"/>
            </a:lvl4pPr>
            <a:lvl5pPr marL="1714457" lvl="4" indent="-228594">
              <a:spcBef>
                <a:spcPts val="1200"/>
              </a:spcBef>
              <a:spcAft>
                <a:spcPts val="0"/>
              </a:spcAft>
              <a:buSzPts val="1200"/>
              <a:buChar char="○"/>
              <a:defRPr sz="900"/>
            </a:lvl5pPr>
            <a:lvl6pPr marL="2057348" lvl="5" indent="-228594">
              <a:spcBef>
                <a:spcPts val="1200"/>
              </a:spcBef>
              <a:spcAft>
                <a:spcPts val="0"/>
              </a:spcAft>
              <a:buSzPts val="1200"/>
              <a:buChar char="■"/>
              <a:defRPr sz="900"/>
            </a:lvl6pPr>
            <a:lvl7pPr marL="2400240" lvl="6" indent="-228594">
              <a:spcBef>
                <a:spcPts val="1200"/>
              </a:spcBef>
              <a:spcAft>
                <a:spcPts val="0"/>
              </a:spcAft>
              <a:buSzPts val="1200"/>
              <a:buChar char="●"/>
              <a:defRPr sz="900"/>
            </a:lvl7pPr>
            <a:lvl8pPr marL="2743132" lvl="7" indent="-228594">
              <a:spcBef>
                <a:spcPts val="1200"/>
              </a:spcBef>
              <a:spcAft>
                <a:spcPts val="0"/>
              </a:spcAft>
              <a:buSzPts val="1200"/>
              <a:buChar char="○"/>
              <a:defRPr sz="900"/>
            </a:lvl8pPr>
            <a:lvl9pPr marL="3086023" lvl="8" indent="-228594">
              <a:spcBef>
                <a:spcPts val="1200"/>
              </a:spcBef>
              <a:spcAft>
                <a:spcPts val="1200"/>
              </a:spcAft>
              <a:buSzPts val="1200"/>
              <a:buChar char="■"/>
              <a:defRPr sz="900"/>
            </a:lvl9pPr>
          </a:lstStyle>
          <a:p>
            <a:endParaRPr/>
          </a:p>
        </p:txBody>
      </p:sp>
      <p:sp>
        <p:nvSpPr>
          <p:cNvPr id="24" name="Shape 2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98081" y="4388512"/>
            <a:ext cx="974379" cy="97437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342892" lvl="0" indent="-228594">
              <a:spcBef>
                <a:spcPts val="0"/>
              </a:spcBef>
              <a:spcAft>
                <a:spcPts val="0"/>
              </a:spcAft>
              <a:buSzPts val="1200"/>
              <a:buChar char="●"/>
              <a:defRPr sz="900"/>
            </a:lvl1pPr>
            <a:lvl2pPr marL="685783" lvl="1" indent="-228594">
              <a:spcBef>
                <a:spcPts val="1200"/>
              </a:spcBef>
              <a:spcAft>
                <a:spcPts val="0"/>
              </a:spcAft>
              <a:buSzPts val="1200"/>
              <a:buChar char="○"/>
              <a:defRPr sz="900"/>
            </a:lvl2pPr>
            <a:lvl3pPr marL="1028675" lvl="2" indent="-228594">
              <a:spcBef>
                <a:spcPts val="1200"/>
              </a:spcBef>
              <a:spcAft>
                <a:spcPts val="0"/>
              </a:spcAft>
              <a:buSzPts val="1200"/>
              <a:buChar char="■"/>
              <a:defRPr sz="900"/>
            </a:lvl3pPr>
            <a:lvl4pPr marL="1371566" lvl="3" indent="-228594">
              <a:spcBef>
                <a:spcPts val="1200"/>
              </a:spcBef>
              <a:spcAft>
                <a:spcPts val="0"/>
              </a:spcAft>
              <a:buSzPts val="1200"/>
              <a:buChar char="●"/>
              <a:defRPr sz="900"/>
            </a:lvl4pPr>
            <a:lvl5pPr marL="1714457" lvl="4" indent="-228594">
              <a:spcBef>
                <a:spcPts val="1200"/>
              </a:spcBef>
              <a:spcAft>
                <a:spcPts val="0"/>
              </a:spcAft>
              <a:buSzPts val="1200"/>
              <a:buChar char="○"/>
              <a:defRPr sz="900"/>
            </a:lvl5pPr>
            <a:lvl6pPr marL="2057348" lvl="5" indent="-228594">
              <a:spcBef>
                <a:spcPts val="1200"/>
              </a:spcBef>
              <a:spcAft>
                <a:spcPts val="0"/>
              </a:spcAft>
              <a:buSzPts val="1200"/>
              <a:buChar char="■"/>
              <a:defRPr sz="900"/>
            </a:lvl6pPr>
            <a:lvl7pPr marL="2400240" lvl="6" indent="-228594">
              <a:spcBef>
                <a:spcPts val="1200"/>
              </a:spcBef>
              <a:spcAft>
                <a:spcPts val="0"/>
              </a:spcAft>
              <a:buSzPts val="1200"/>
              <a:buChar char="●"/>
              <a:defRPr sz="900"/>
            </a:lvl7pPr>
            <a:lvl8pPr marL="2743132" lvl="7" indent="-228594">
              <a:spcBef>
                <a:spcPts val="1200"/>
              </a:spcBef>
              <a:spcAft>
                <a:spcPts val="0"/>
              </a:spcAft>
              <a:buSzPts val="1200"/>
              <a:buChar char="○"/>
              <a:defRPr sz="900"/>
            </a:lvl8pPr>
            <a:lvl9pPr marL="3086023" lvl="8" indent="-228594">
              <a:spcBef>
                <a:spcPts val="1200"/>
              </a:spcBef>
              <a:spcAft>
                <a:spcPts val="1200"/>
              </a:spcAft>
              <a:buSzPts val="1200"/>
              <a:buChar char="■"/>
              <a:defRPr sz="900"/>
            </a:lvl9pPr>
          </a:lstStyle>
          <a:p>
            <a:endParaRPr/>
          </a:p>
        </p:txBody>
      </p:sp>
      <p:sp>
        <p:nvSpPr>
          <p:cNvPr id="31" name="Shape 31"/>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98081" y="4388512"/>
            <a:ext cx="974379" cy="97437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1"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4" name="Shape 34"/>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98081" y="4388512"/>
            <a:ext cx="974379" cy="97437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68569" tIns="68569" rIns="68569" bIns="68569" anchor="ctr" anchorCtr="0">
            <a:noAutofit/>
          </a:bodyPr>
          <a:lstStyle/>
          <a:p>
            <a:pPr marL="0" lvl="0" indent="0">
              <a:spcBef>
                <a:spcPts val="0"/>
              </a:spcBef>
              <a:spcAft>
                <a:spcPts val="0"/>
              </a:spcAft>
              <a:buNone/>
            </a:pPr>
            <a:endParaRPr sz="1050"/>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342892" lvl="0" indent="-257168">
              <a:spcBef>
                <a:spcPts val="0"/>
              </a:spcBef>
              <a:spcAft>
                <a:spcPts val="0"/>
              </a:spcAft>
              <a:buClr>
                <a:schemeClr val="dk1"/>
              </a:buClr>
              <a:buSzPts val="1800"/>
              <a:buChar char="●"/>
              <a:defRPr>
                <a:solidFill>
                  <a:schemeClr val="dk1"/>
                </a:solidFill>
              </a:defRPr>
            </a:lvl1pPr>
            <a:lvl2pPr marL="685783" lvl="1" indent="-238119">
              <a:spcBef>
                <a:spcPts val="1200"/>
              </a:spcBef>
              <a:spcAft>
                <a:spcPts val="0"/>
              </a:spcAft>
              <a:buClr>
                <a:schemeClr val="dk1"/>
              </a:buClr>
              <a:buSzPts val="1400"/>
              <a:buChar char="○"/>
              <a:defRPr>
                <a:solidFill>
                  <a:schemeClr val="dk1"/>
                </a:solidFill>
              </a:defRPr>
            </a:lvl2pPr>
            <a:lvl3pPr marL="1028675" lvl="2" indent="-238119">
              <a:spcBef>
                <a:spcPts val="1200"/>
              </a:spcBef>
              <a:spcAft>
                <a:spcPts val="0"/>
              </a:spcAft>
              <a:buClr>
                <a:schemeClr val="dk1"/>
              </a:buClr>
              <a:buSzPts val="1400"/>
              <a:buChar char="■"/>
              <a:defRPr>
                <a:solidFill>
                  <a:schemeClr val="dk1"/>
                </a:solidFill>
              </a:defRPr>
            </a:lvl3pPr>
            <a:lvl4pPr marL="1371566" lvl="3" indent="-238119">
              <a:spcBef>
                <a:spcPts val="1200"/>
              </a:spcBef>
              <a:spcAft>
                <a:spcPts val="0"/>
              </a:spcAft>
              <a:buClr>
                <a:schemeClr val="dk1"/>
              </a:buClr>
              <a:buSzPts val="1400"/>
              <a:buChar char="●"/>
              <a:defRPr>
                <a:solidFill>
                  <a:schemeClr val="dk1"/>
                </a:solidFill>
              </a:defRPr>
            </a:lvl4pPr>
            <a:lvl5pPr marL="1714457" lvl="4" indent="-238119">
              <a:spcBef>
                <a:spcPts val="1200"/>
              </a:spcBef>
              <a:spcAft>
                <a:spcPts val="0"/>
              </a:spcAft>
              <a:buClr>
                <a:schemeClr val="dk1"/>
              </a:buClr>
              <a:buSzPts val="1400"/>
              <a:buChar char="○"/>
              <a:defRPr>
                <a:solidFill>
                  <a:schemeClr val="dk1"/>
                </a:solidFill>
              </a:defRPr>
            </a:lvl5pPr>
            <a:lvl6pPr marL="2057348" lvl="5" indent="-238119">
              <a:spcBef>
                <a:spcPts val="1200"/>
              </a:spcBef>
              <a:spcAft>
                <a:spcPts val="0"/>
              </a:spcAft>
              <a:buClr>
                <a:schemeClr val="dk1"/>
              </a:buClr>
              <a:buSzPts val="1400"/>
              <a:buChar char="■"/>
              <a:defRPr>
                <a:solidFill>
                  <a:schemeClr val="dk1"/>
                </a:solidFill>
              </a:defRPr>
            </a:lvl6pPr>
            <a:lvl7pPr marL="2400240" lvl="6" indent="-238119">
              <a:spcBef>
                <a:spcPts val="1200"/>
              </a:spcBef>
              <a:spcAft>
                <a:spcPts val="0"/>
              </a:spcAft>
              <a:buClr>
                <a:schemeClr val="dk1"/>
              </a:buClr>
              <a:buSzPts val="1400"/>
              <a:buChar char="●"/>
              <a:defRPr>
                <a:solidFill>
                  <a:schemeClr val="dk1"/>
                </a:solidFill>
              </a:defRPr>
            </a:lvl7pPr>
            <a:lvl8pPr marL="2743132" lvl="7" indent="-238119">
              <a:spcBef>
                <a:spcPts val="1200"/>
              </a:spcBef>
              <a:spcAft>
                <a:spcPts val="0"/>
              </a:spcAft>
              <a:buClr>
                <a:schemeClr val="dk1"/>
              </a:buClr>
              <a:buSzPts val="1400"/>
              <a:buChar char="○"/>
              <a:defRPr>
                <a:solidFill>
                  <a:schemeClr val="dk1"/>
                </a:solidFill>
              </a:defRPr>
            </a:lvl8pPr>
            <a:lvl9pPr marL="3086023" lvl="8" indent="-238119">
              <a:spcBef>
                <a:spcPts val="1200"/>
              </a:spcBef>
              <a:spcAft>
                <a:spcPts val="12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98081" y="4388512"/>
            <a:ext cx="974379" cy="97437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342892" lvl="0" indent="-171446">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98081" y="4388512"/>
            <a:ext cx="974379" cy="97437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342892" lvl="0" indent="-257168" algn="ctr">
              <a:spcBef>
                <a:spcPts val="0"/>
              </a:spcBef>
              <a:spcAft>
                <a:spcPts val="0"/>
              </a:spcAft>
              <a:buSzPts val="1800"/>
              <a:buChar char="●"/>
              <a:defRPr/>
            </a:lvl1pPr>
            <a:lvl2pPr marL="685783" lvl="1" indent="-238119" algn="ctr">
              <a:spcBef>
                <a:spcPts val="1200"/>
              </a:spcBef>
              <a:spcAft>
                <a:spcPts val="0"/>
              </a:spcAft>
              <a:buSzPts val="1400"/>
              <a:buChar char="○"/>
              <a:defRPr/>
            </a:lvl2pPr>
            <a:lvl3pPr marL="1028675" lvl="2" indent="-238119" algn="ctr">
              <a:spcBef>
                <a:spcPts val="1200"/>
              </a:spcBef>
              <a:spcAft>
                <a:spcPts val="0"/>
              </a:spcAft>
              <a:buSzPts val="1400"/>
              <a:buChar char="■"/>
              <a:defRPr/>
            </a:lvl3pPr>
            <a:lvl4pPr marL="1371566" lvl="3" indent="-238119" algn="ctr">
              <a:spcBef>
                <a:spcPts val="1200"/>
              </a:spcBef>
              <a:spcAft>
                <a:spcPts val="0"/>
              </a:spcAft>
              <a:buSzPts val="1400"/>
              <a:buChar char="●"/>
              <a:defRPr/>
            </a:lvl4pPr>
            <a:lvl5pPr marL="1714457" lvl="4" indent="-238119" algn="ctr">
              <a:spcBef>
                <a:spcPts val="1200"/>
              </a:spcBef>
              <a:spcAft>
                <a:spcPts val="0"/>
              </a:spcAft>
              <a:buSzPts val="1400"/>
              <a:buChar char="○"/>
              <a:defRPr/>
            </a:lvl5pPr>
            <a:lvl6pPr marL="2057348" lvl="5" indent="-238119" algn="ctr">
              <a:spcBef>
                <a:spcPts val="1200"/>
              </a:spcBef>
              <a:spcAft>
                <a:spcPts val="0"/>
              </a:spcAft>
              <a:buSzPts val="1400"/>
              <a:buChar char="■"/>
              <a:defRPr/>
            </a:lvl6pPr>
            <a:lvl7pPr marL="2400240" lvl="6" indent="-238119" algn="ctr">
              <a:spcBef>
                <a:spcPts val="1200"/>
              </a:spcBef>
              <a:spcAft>
                <a:spcPts val="0"/>
              </a:spcAft>
              <a:buSzPts val="1400"/>
              <a:buChar char="●"/>
              <a:defRPr/>
            </a:lvl7pPr>
            <a:lvl8pPr marL="2743132" lvl="7" indent="-238119" algn="ctr">
              <a:spcBef>
                <a:spcPts val="1200"/>
              </a:spcBef>
              <a:spcAft>
                <a:spcPts val="0"/>
              </a:spcAft>
              <a:buSzPts val="1400"/>
              <a:buChar char="○"/>
              <a:defRPr/>
            </a:lvl8pPr>
            <a:lvl9pPr marL="3086023" lvl="8" indent="-238119" algn="ctr">
              <a:spcBef>
                <a:spcPts val="1200"/>
              </a:spcBef>
              <a:spcAft>
                <a:spcPts val="1200"/>
              </a:spcAft>
              <a:buSzPts val="1400"/>
              <a:buChar char="■"/>
              <a:defRPr/>
            </a:lvl9pPr>
          </a:lstStyle>
          <a:p>
            <a:endParaRPr/>
          </a:p>
        </p:txBody>
      </p:sp>
      <p:sp>
        <p:nvSpPr>
          <p:cNvPr id="47" name="Shape 47"/>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98081" y="4388512"/>
            <a:ext cx="974379" cy="97437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9"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98081" y="4388512"/>
            <a:ext cx="974379" cy="97437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r>
              <a:rPr lang="en-CA" dirty="0"/>
              <a:t>HEAD</a:t>
            </a:r>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r>
              <a:rPr lang="en-CA" dirty="0"/>
              <a:t>BODY</a:t>
            </a:r>
            <a:endParaRPr dirty="0"/>
          </a:p>
        </p:txBody>
      </p:sp>
      <p:sp>
        <p:nvSpPr>
          <p:cNvPr id="8" name="Shape 8"/>
          <p:cNvSpPr txBox="1">
            <a:spLocks noGrp="1"/>
          </p:cNvSpPr>
          <p:nvPr>
            <p:ph type="sldNum" idx="12"/>
          </p:nvPr>
        </p:nvSpPr>
        <p:spPr>
          <a:xfrm>
            <a:off x="8472459"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750">
                <a:solidFill>
                  <a:schemeClr val="tx1"/>
                </a:solidFill>
              </a:defRPr>
            </a:lvl1pPr>
            <a:lvl2pPr lvl="1" algn="r">
              <a:spcBef>
                <a:spcPts val="0"/>
              </a:spcBef>
              <a:buNone/>
              <a:defRPr sz="750">
                <a:solidFill>
                  <a:schemeClr val="lt2"/>
                </a:solidFill>
              </a:defRPr>
            </a:lvl2pPr>
            <a:lvl3pPr lvl="2" algn="r">
              <a:spcBef>
                <a:spcPts val="0"/>
              </a:spcBef>
              <a:buNone/>
              <a:defRPr sz="750">
                <a:solidFill>
                  <a:schemeClr val="lt2"/>
                </a:solidFill>
              </a:defRPr>
            </a:lvl3pPr>
            <a:lvl4pPr lvl="3" algn="r">
              <a:spcBef>
                <a:spcPts val="0"/>
              </a:spcBef>
              <a:buNone/>
              <a:defRPr sz="750">
                <a:solidFill>
                  <a:schemeClr val="lt2"/>
                </a:solidFill>
              </a:defRPr>
            </a:lvl4pPr>
            <a:lvl5pPr lvl="4" algn="r">
              <a:spcBef>
                <a:spcPts val="0"/>
              </a:spcBef>
              <a:buNone/>
              <a:defRPr sz="750">
                <a:solidFill>
                  <a:schemeClr val="lt2"/>
                </a:solidFill>
              </a:defRPr>
            </a:lvl5pPr>
            <a:lvl6pPr lvl="5" algn="r">
              <a:spcBef>
                <a:spcPts val="0"/>
              </a:spcBef>
              <a:buNone/>
              <a:defRPr sz="750">
                <a:solidFill>
                  <a:schemeClr val="lt2"/>
                </a:solidFill>
              </a:defRPr>
            </a:lvl6pPr>
            <a:lvl7pPr lvl="6" algn="r">
              <a:spcBef>
                <a:spcPts val="0"/>
              </a:spcBef>
              <a:buNone/>
              <a:defRPr sz="750">
                <a:solidFill>
                  <a:schemeClr val="lt2"/>
                </a:solidFill>
              </a:defRPr>
            </a:lvl7pPr>
            <a:lvl8pPr lvl="7" algn="r">
              <a:spcBef>
                <a:spcPts val="0"/>
              </a:spcBef>
              <a:buNone/>
              <a:defRPr sz="750">
                <a:solidFill>
                  <a:schemeClr val="lt2"/>
                </a:solidFill>
              </a:defRPr>
            </a:lvl8pPr>
            <a:lvl9pPr lvl="8" algn="r">
              <a:spcBef>
                <a:spcPts val="0"/>
              </a:spcBef>
              <a:buNone/>
              <a:defRPr sz="750">
                <a:solidFill>
                  <a:schemeClr val="lt2"/>
                </a:solidFill>
              </a:defRPr>
            </a:lvl9pPr>
          </a:lstStyle>
          <a:p>
            <a:fld id="{00000000-1234-1234-1234-123412341234}" type="slidenum">
              <a:rPr lang="uk-UA" smtClean="0"/>
              <a:pPr/>
              <a:t>‹#›</a:t>
            </a:fld>
            <a:endParaRPr lang="uk-UA"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charset="0"/>
          <a:ea typeface="Arial" charset="0"/>
          <a:cs typeface="Arial" charset="0"/>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undraisingreportcard.com/donor-and-donation-growth/" TargetMode="External"/><Relationship Id="rId2" Type="http://schemas.openxmlformats.org/officeDocument/2006/relationships/hyperlink" Target="https://www.donorsearch.net/nonprofit-fundraising-metrics/#giving" TargetMode="External"/><Relationship Id="rId1" Type="http://schemas.openxmlformats.org/officeDocument/2006/relationships/slideLayout" Target="../slideLayouts/slideLayout9.xml"/><Relationship Id="rId5" Type="http://schemas.openxmlformats.org/officeDocument/2006/relationships/hyperlink" Target="https://www.shrm.org/resourcesandtools/tools-and-samples/hr-qa/pages/calculatingretentionandturnover.aspx" TargetMode="External"/><Relationship Id="rId4" Type="http://schemas.openxmlformats.org/officeDocument/2006/relationships/hyperlink" Target="https://www.volunteerhub.com/blog/measure-volunteer-impac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data-to-viz.com/graph/sankey.html" TargetMode="External"/><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hyperlink" Target="https://www.theinformationlab.co.uk/2018/03/09/build-sankey-diagram-tableau-without-data-prep-beforehand/" TargetMode="External"/><Relationship Id="rId4" Type="http://schemas.openxmlformats.org/officeDocument/2006/relationships/hyperlink" Target="https://plot.ly/python/sankey-diagra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datacamp.com/community/tutorials/learn-build-dash-python" TargetMode="External"/><Relationship Id="rId2" Type="http://schemas.openxmlformats.org/officeDocument/2006/relationships/hyperlink" Target="https://plot.ly/dash/" TargetMode="External"/><Relationship Id="rId1" Type="http://schemas.openxmlformats.org/officeDocument/2006/relationships/slideLayout" Target="../slideLayouts/slideLayout9.xml"/><Relationship Id="rId4" Type="http://schemas.openxmlformats.org/officeDocument/2006/relationships/hyperlink" Target="https://medium.com/plotly/7-new-dash-apps-made-by-the-dash-community-196998112ce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gif"/><Relationship Id="rId11" Type="http://schemas.openxmlformats.org/officeDocument/2006/relationships/image" Target="../media/image13.png"/><Relationship Id="rId5" Type="http://schemas.openxmlformats.org/officeDocument/2006/relationships/image" Target="../media/image7.jp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t.co/h9o7tIW4gj"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package" Target="../embeddings/Microsoft_PowerPoint_Presentation.pptx"/></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kidshelpphone.c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FC6B906-4E7C-467E-8C4D-8C681434B3CD}"/>
              </a:ext>
            </a:extLst>
          </p:cNvPr>
          <p:cNvPicPr>
            <a:picLocks noChangeAspect="1"/>
          </p:cNvPicPr>
          <p:nvPr/>
        </p:nvPicPr>
        <p:blipFill>
          <a:blip r:embed="rId3"/>
          <a:stretch>
            <a:fillRect/>
          </a:stretch>
        </p:blipFill>
        <p:spPr>
          <a:xfrm>
            <a:off x="2579870" y="1"/>
            <a:ext cx="6564130" cy="3386462"/>
          </a:xfrm>
          <a:prstGeom prst="rect">
            <a:avLst/>
          </a:prstGeom>
        </p:spPr>
      </p:pic>
      <p:sp>
        <p:nvSpPr>
          <p:cNvPr id="4" name="Rectangle 3">
            <a:extLst>
              <a:ext uri="{FF2B5EF4-FFF2-40B4-BE49-F238E27FC236}">
                <a16:creationId xmlns:a16="http://schemas.microsoft.com/office/drawing/2014/main" id="{6A90EAF0-B19D-41C4-B53A-2387DA0613BF}"/>
              </a:ext>
            </a:extLst>
          </p:cNvPr>
          <p:cNvSpPr/>
          <p:nvPr/>
        </p:nvSpPr>
        <p:spPr>
          <a:xfrm>
            <a:off x="2650331" y="2472713"/>
            <a:ext cx="2521744" cy="4572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Paytm Canada</a:t>
            </a:r>
          </a:p>
          <a:p>
            <a:r>
              <a:rPr lang="en-US" sz="1200" dirty="0"/>
              <a:t>1 Richmond Street W.Suite #200</a:t>
            </a:r>
          </a:p>
          <a:p>
            <a:r>
              <a:rPr lang="en-US" sz="1200" dirty="0"/>
              <a:t>Toronto, ON</a:t>
            </a:r>
            <a:endParaRPr lang="en-CA"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5E5330-8CFB-47B5-B0FA-97577C53F4E3}"/>
              </a:ext>
            </a:extLst>
          </p:cNvPr>
          <p:cNvSpPr txBox="1">
            <a:spLocks/>
          </p:cNvSpPr>
          <p:nvPr/>
        </p:nvSpPr>
        <p:spPr>
          <a:xfrm>
            <a:off x="1146857" y="383038"/>
            <a:ext cx="7084183"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charset="0"/>
                <a:ea typeface="Arial" charset="0"/>
                <a:cs typeface="Arial" charset="0"/>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2400" b="1" dirty="0">
                <a:solidFill>
                  <a:srgbClr val="7030A0"/>
                </a:solidFill>
                <a:latin typeface="Raleway Light"/>
              </a:rPr>
              <a:t>KHP Datathon Motivation</a:t>
            </a:r>
          </a:p>
          <a:p>
            <a:pPr algn="ctr"/>
            <a:r>
              <a:rPr lang="en-US" sz="1000" dirty="0">
                <a:solidFill>
                  <a:srgbClr val="7030A0"/>
                </a:solidFill>
                <a:latin typeface="Raleway Light"/>
              </a:rPr>
              <a:t>(*start with calculating the following metrics if you have difficulties with directly approaching the Objectives)</a:t>
            </a:r>
          </a:p>
        </p:txBody>
      </p:sp>
      <p:sp>
        <p:nvSpPr>
          <p:cNvPr id="2" name="Rectangle 1">
            <a:extLst>
              <a:ext uri="{FF2B5EF4-FFF2-40B4-BE49-F238E27FC236}">
                <a16:creationId xmlns:a16="http://schemas.microsoft.com/office/drawing/2014/main" id="{14448371-1D93-4ECC-A564-581BB5E328F3}"/>
              </a:ext>
            </a:extLst>
          </p:cNvPr>
          <p:cNvSpPr/>
          <p:nvPr/>
        </p:nvSpPr>
        <p:spPr>
          <a:xfrm>
            <a:off x="498430" y="1501765"/>
            <a:ext cx="8586787" cy="2862322"/>
          </a:xfrm>
          <a:prstGeom prst="rect">
            <a:avLst/>
          </a:prstGeom>
        </p:spPr>
        <p:txBody>
          <a:bodyPr wrap="square">
            <a:spAutoFit/>
          </a:bodyPr>
          <a:lstStyle/>
          <a:p>
            <a:r>
              <a:rPr lang="en-CA" sz="1800" dirty="0">
                <a:latin typeface="Roboto"/>
                <a:ea typeface="Calibri" panose="020F0502020204030204" pitchFamily="34" charset="0"/>
                <a:cs typeface="Times New Roman" panose="02020603050405020304" pitchFamily="18" charset="0"/>
              </a:rPr>
              <a:t>Through this Datathon, Kids Help Phone wants better insights into their walker/donor behaviour. </a:t>
            </a:r>
          </a:p>
          <a:p>
            <a:endParaRPr lang="en-CA" sz="1800" i="1" dirty="0">
              <a:latin typeface="Roboto"/>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CA" sz="1800" dirty="0">
                <a:latin typeface="Roboto"/>
                <a:ea typeface="Calibri" panose="020F0502020204030204" pitchFamily="34" charset="0"/>
                <a:cs typeface="Times New Roman" panose="02020603050405020304" pitchFamily="18" charset="0"/>
                <a:hlinkClick r:id="rId2"/>
              </a:rPr>
              <a:t>Volume of donations</a:t>
            </a:r>
            <a:endParaRPr lang="en-CA" sz="1800" dirty="0">
              <a:latin typeface="Roboto"/>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CA" sz="1800" dirty="0">
                <a:latin typeface="Roboto"/>
                <a:ea typeface="Calibri" panose="020F0502020204030204" pitchFamily="34" charset="0"/>
                <a:cs typeface="Times New Roman" panose="02020603050405020304" pitchFamily="18" charset="0"/>
                <a:hlinkClick r:id="rId3"/>
              </a:rPr>
              <a:t>Year-On-Year growth</a:t>
            </a:r>
            <a:r>
              <a:rPr lang="en-CA" sz="1800" dirty="0">
                <a:latin typeface="Roboto"/>
                <a:ea typeface="Calibri" panose="020F0502020204030204" pitchFamily="34" charset="0"/>
                <a:cs typeface="Times New Roman" panose="02020603050405020304" pitchFamily="18" charset="0"/>
              </a:rPr>
              <a:t> of donations</a:t>
            </a:r>
          </a:p>
          <a:p>
            <a:pPr marL="285750" indent="-285750">
              <a:buFont typeface="Arial" panose="020B0604020202020204" pitchFamily="34" charset="0"/>
              <a:buChar char="•"/>
            </a:pPr>
            <a:r>
              <a:rPr lang="en-CA" sz="1800" dirty="0">
                <a:latin typeface="Roboto"/>
                <a:ea typeface="Calibri" panose="020F0502020204030204" pitchFamily="34" charset="0"/>
                <a:cs typeface="Times New Roman" panose="02020603050405020304" pitchFamily="18" charset="0"/>
              </a:rPr>
              <a:t>Walker participation/engagement rate – </a:t>
            </a:r>
            <a:r>
              <a:rPr lang="en-CA" sz="1800" dirty="0">
                <a:latin typeface="Roboto"/>
                <a:ea typeface="Calibri" panose="020F0502020204030204" pitchFamily="34" charset="0"/>
                <a:cs typeface="Times New Roman" panose="02020603050405020304" pitchFamily="18" charset="0"/>
                <a:hlinkClick r:id="rId4"/>
              </a:rPr>
              <a:t>Examples</a:t>
            </a:r>
            <a:endParaRPr lang="en-CA" sz="1800" dirty="0">
              <a:latin typeface="Roboto"/>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CA" sz="1800" dirty="0">
                <a:latin typeface="Roboto"/>
                <a:ea typeface="Calibri" panose="020F0502020204030204" pitchFamily="34" charset="0"/>
                <a:cs typeface="Times New Roman" panose="02020603050405020304" pitchFamily="18" charset="0"/>
                <a:hlinkClick r:id="rId5"/>
              </a:rPr>
              <a:t>Retention rate</a:t>
            </a:r>
            <a:endParaRPr lang="en-CA" sz="1800" dirty="0">
              <a:latin typeface="Roboto"/>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CA" sz="1800" dirty="0">
                <a:latin typeface="Roboto"/>
                <a:ea typeface="Calibri" panose="020F0502020204030204" pitchFamily="34" charset="0"/>
                <a:cs typeface="Times New Roman" panose="02020603050405020304" pitchFamily="18" charset="0"/>
              </a:rPr>
              <a:t>Optimal communication times for fundraisers</a:t>
            </a:r>
          </a:p>
          <a:p>
            <a:pPr marL="285750" indent="-285750">
              <a:buFont typeface="Arial" panose="020B0604020202020204" pitchFamily="34" charset="0"/>
              <a:buChar char="•"/>
            </a:pPr>
            <a:r>
              <a:rPr lang="en-CA" sz="1800" dirty="0">
                <a:latin typeface="Roboto"/>
                <a:ea typeface="Calibri" panose="020F0502020204030204" pitchFamily="34" charset="0"/>
                <a:cs typeface="Times New Roman" panose="02020603050405020304" pitchFamily="18" charset="0"/>
              </a:rPr>
              <a:t>Best time to open registration for fundraisers</a:t>
            </a:r>
          </a:p>
          <a:p>
            <a:pPr marL="285750" indent="-285750">
              <a:buFont typeface="Arial" panose="020B0604020202020204" pitchFamily="34" charset="0"/>
              <a:buChar char="•"/>
            </a:pPr>
            <a:r>
              <a:rPr lang="en-CA" sz="1800" dirty="0">
                <a:latin typeface="Roboto"/>
                <a:cs typeface="Times New Roman" panose="02020603050405020304" pitchFamily="18" charset="0"/>
              </a:rPr>
              <a:t>Other interesting features that are visible only to data-experts</a:t>
            </a:r>
            <a:endParaRPr lang="en-CA" sz="1800" dirty="0">
              <a:latin typeface="Roboto"/>
            </a:endParaRPr>
          </a:p>
        </p:txBody>
      </p:sp>
    </p:spTree>
    <p:extLst>
      <p:ext uri="{BB962C8B-B14F-4D97-AF65-F5344CB8AC3E}">
        <p14:creationId xmlns:p14="http://schemas.microsoft.com/office/powerpoint/2010/main" val="1786827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FA04-5730-404F-947E-11F9AEA4CD6F}"/>
              </a:ext>
            </a:extLst>
          </p:cNvPr>
          <p:cNvSpPr>
            <a:spLocks noGrp="1"/>
          </p:cNvSpPr>
          <p:nvPr>
            <p:ph type="title"/>
          </p:nvPr>
        </p:nvSpPr>
        <p:spPr>
          <a:xfrm>
            <a:off x="363951" y="242551"/>
            <a:ext cx="8520600" cy="572700"/>
          </a:xfrm>
        </p:spPr>
        <p:txBody>
          <a:bodyPr/>
          <a:lstStyle/>
          <a:p>
            <a:pPr algn="ctr"/>
            <a:r>
              <a:rPr lang="en-CA" sz="2400" dirty="0"/>
              <a:t>Mapping Donor Segmentation</a:t>
            </a:r>
          </a:p>
        </p:txBody>
      </p:sp>
      <p:sp>
        <p:nvSpPr>
          <p:cNvPr id="9" name="Rectangle 8">
            <a:extLst>
              <a:ext uri="{FF2B5EF4-FFF2-40B4-BE49-F238E27FC236}">
                <a16:creationId xmlns:a16="http://schemas.microsoft.com/office/drawing/2014/main" id="{03494838-8DC9-4BA7-81F9-18D83F43C4DA}"/>
              </a:ext>
            </a:extLst>
          </p:cNvPr>
          <p:cNvSpPr/>
          <p:nvPr/>
        </p:nvSpPr>
        <p:spPr>
          <a:xfrm>
            <a:off x="189411" y="909756"/>
            <a:ext cx="8869680" cy="3323987"/>
          </a:xfrm>
          <a:prstGeom prst="rect">
            <a:avLst/>
          </a:prstGeom>
        </p:spPr>
        <p:txBody>
          <a:bodyPr wrap="square">
            <a:spAutoFit/>
          </a:bodyPr>
          <a:lstStyle/>
          <a:p>
            <a:pPr fontAlgn="base"/>
            <a:r>
              <a:rPr lang="en-US" b="1" dirty="0">
                <a:latin typeface="Roboto" panose="02000000000000000000" pitchFamily="2" charset="0"/>
                <a:ea typeface="Roboto" panose="02000000000000000000" pitchFamily="2" charset="0"/>
                <a:cs typeface="Roboto" panose="02000000000000000000" pitchFamily="2" charset="0"/>
              </a:rPr>
              <a:t>What is Segmentation?</a:t>
            </a:r>
          </a:p>
          <a:p>
            <a:pPr fontAlgn="base"/>
            <a:r>
              <a:rPr lang="en-US" b="1" dirty="0">
                <a:latin typeface="Roboto" panose="02000000000000000000" pitchFamily="2" charset="0"/>
                <a:ea typeface="Roboto" panose="02000000000000000000" pitchFamily="2" charset="0"/>
                <a:cs typeface="Roboto" panose="02000000000000000000" pitchFamily="2" charset="0"/>
              </a:rPr>
              <a:t>Segmentation</a:t>
            </a:r>
            <a:r>
              <a:rPr lang="en-US" dirty="0">
                <a:latin typeface="Roboto" panose="02000000000000000000" pitchFamily="2" charset="0"/>
                <a:ea typeface="Roboto" panose="02000000000000000000" pitchFamily="2" charset="0"/>
                <a:cs typeface="Roboto" panose="02000000000000000000" pitchFamily="2" charset="0"/>
              </a:rPr>
              <a:t> is a strategy through which a nonprofit can split its volunteer or donor population into smaller segments that are influenced by their location, generational grouping, gender, race, education level, and more.</a:t>
            </a:r>
          </a:p>
          <a:p>
            <a:pPr fontAlgn="base"/>
            <a:br>
              <a:rPr lang="en-US" dirty="0">
                <a:latin typeface="Roboto" panose="02000000000000000000" pitchFamily="2" charset="0"/>
                <a:ea typeface="Roboto" panose="02000000000000000000" pitchFamily="2" charset="0"/>
                <a:cs typeface="Roboto" panose="02000000000000000000" pitchFamily="2" charset="0"/>
              </a:rPr>
            </a:br>
            <a:r>
              <a:rPr lang="en-US" b="1" dirty="0">
                <a:latin typeface="Roboto" panose="02000000000000000000" pitchFamily="2" charset="0"/>
                <a:ea typeface="Roboto" panose="02000000000000000000" pitchFamily="2" charset="0"/>
                <a:cs typeface="Roboto" panose="02000000000000000000" pitchFamily="2" charset="0"/>
              </a:rPr>
              <a:t>Common</a:t>
            </a:r>
            <a:r>
              <a:rPr lang="en-US" dirty="0">
                <a:latin typeface="Roboto" panose="02000000000000000000" pitchFamily="2" charset="0"/>
                <a:ea typeface="Roboto" panose="02000000000000000000" pitchFamily="2" charset="0"/>
                <a:cs typeface="Roboto" panose="02000000000000000000" pitchFamily="2" charset="0"/>
              </a:rPr>
              <a:t> </a:t>
            </a:r>
            <a:r>
              <a:rPr lang="en-US" b="1" dirty="0">
                <a:latin typeface="Roboto" panose="02000000000000000000" pitchFamily="2" charset="0"/>
                <a:ea typeface="Roboto" panose="02000000000000000000" pitchFamily="2" charset="0"/>
                <a:cs typeface="Roboto" panose="02000000000000000000" pitchFamily="2" charset="0"/>
              </a:rPr>
              <a:t>Purposes of Segmentation:</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1. Customize appeals to different segments : a donor who contributed $250 six months ago should receive a different message than the donor who contributed $25 a year ago</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2. Determine which donors are more likely to respond to a request for a monthly gift; which donors are no longer worth mailing to; which prospects are more likely to make a gift to an issue etc.</a:t>
            </a:r>
          </a:p>
          <a:p>
            <a:pPr fontAlgn="base"/>
            <a:endParaRPr lang="en-US" dirty="0">
              <a:latin typeface="Roboto" panose="02000000000000000000" pitchFamily="2" charset="0"/>
              <a:ea typeface="Roboto" panose="02000000000000000000" pitchFamily="2" charset="0"/>
              <a:cs typeface="Roboto" panose="02000000000000000000" pitchFamily="2" charset="0"/>
            </a:endParaRPr>
          </a:p>
          <a:p>
            <a:pPr fontAlgn="base"/>
            <a:r>
              <a:rPr lang="en-US" b="1" dirty="0">
                <a:latin typeface="Roboto" panose="02000000000000000000" pitchFamily="2" charset="0"/>
                <a:ea typeface="Roboto" panose="02000000000000000000" pitchFamily="2" charset="0"/>
                <a:cs typeface="Roboto" panose="02000000000000000000" pitchFamily="2" charset="0"/>
              </a:rPr>
              <a:t>RFM Model</a:t>
            </a:r>
          </a:p>
          <a:p>
            <a:pPr fontAlgn="base"/>
            <a:r>
              <a:rPr lang="en-US" dirty="0">
                <a:latin typeface="Roboto" panose="02000000000000000000" pitchFamily="2" charset="0"/>
                <a:ea typeface="Roboto" panose="02000000000000000000" pitchFamily="2" charset="0"/>
                <a:cs typeface="Roboto" panose="02000000000000000000" pitchFamily="2" charset="0"/>
              </a:rPr>
              <a:t>The RFM model is a type of segmentation model, used to evaluate the Giving Behavior of a Donor.</a:t>
            </a:r>
          </a:p>
          <a:p>
            <a:pPr marL="285750" indent="-285750" fontAlgn="base">
              <a:buFont typeface="Arial" panose="020B0604020202020204" pitchFamily="34" charset="0"/>
              <a:buChar char="•"/>
            </a:pPr>
            <a:r>
              <a:rPr lang="en-US" b="1" dirty="0">
                <a:latin typeface="Roboto" panose="02000000000000000000" pitchFamily="2" charset="0"/>
                <a:ea typeface="Roboto" panose="02000000000000000000" pitchFamily="2" charset="0"/>
                <a:cs typeface="Roboto" panose="02000000000000000000" pitchFamily="2" charset="0"/>
              </a:rPr>
              <a:t>R</a:t>
            </a:r>
            <a:r>
              <a:rPr lang="en-US" dirty="0">
                <a:latin typeface="Roboto" panose="02000000000000000000" pitchFamily="2" charset="0"/>
                <a:ea typeface="Roboto" panose="02000000000000000000" pitchFamily="2" charset="0"/>
                <a:cs typeface="Roboto" panose="02000000000000000000" pitchFamily="2" charset="0"/>
              </a:rPr>
              <a:t> = Recency refers to the time when a donor made the last donation</a:t>
            </a:r>
          </a:p>
          <a:p>
            <a:pPr marL="285750" indent="-285750" fontAlgn="base">
              <a:buFont typeface="Arial" panose="020B0604020202020204" pitchFamily="34" charset="0"/>
              <a:buChar char="•"/>
            </a:pPr>
            <a:r>
              <a:rPr lang="en-US" b="1" dirty="0">
                <a:latin typeface="Roboto" panose="02000000000000000000" pitchFamily="2" charset="0"/>
                <a:ea typeface="Roboto" panose="02000000000000000000" pitchFamily="2" charset="0"/>
                <a:cs typeface="Roboto" panose="02000000000000000000" pitchFamily="2" charset="0"/>
              </a:rPr>
              <a:t>F</a:t>
            </a:r>
            <a:r>
              <a:rPr lang="en-US" dirty="0">
                <a:latin typeface="Roboto" panose="02000000000000000000" pitchFamily="2" charset="0"/>
                <a:ea typeface="Roboto" panose="02000000000000000000" pitchFamily="2" charset="0"/>
                <a:cs typeface="Roboto" panose="02000000000000000000" pitchFamily="2" charset="0"/>
              </a:rPr>
              <a:t> = Frequency is how often are payments made</a:t>
            </a:r>
          </a:p>
          <a:p>
            <a:pPr marL="285750" indent="-285750" fontAlgn="base">
              <a:buFont typeface="Arial" panose="020B0604020202020204" pitchFamily="34" charset="0"/>
              <a:buChar char="•"/>
            </a:pPr>
            <a:r>
              <a:rPr lang="en-US" b="1" dirty="0">
                <a:latin typeface="Roboto" panose="02000000000000000000" pitchFamily="2" charset="0"/>
                <a:ea typeface="Roboto" panose="02000000000000000000" pitchFamily="2" charset="0"/>
                <a:cs typeface="Roboto" panose="02000000000000000000" pitchFamily="2" charset="0"/>
              </a:rPr>
              <a:t>M</a:t>
            </a:r>
            <a:r>
              <a:rPr lang="en-US" dirty="0">
                <a:latin typeface="Roboto" panose="02000000000000000000" pitchFamily="2" charset="0"/>
                <a:ea typeface="Roboto" panose="02000000000000000000" pitchFamily="2" charset="0"/>
                <a:cs typeface="Roboto" panose="02000000000000000000" pitchFamily="2" charset="0"/>
              </a:rPr>
              <a:t> = Monetary Value is the sum of all donations</a:t>
            </a:r>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09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D2762F-C378-4D0C-A873-7BC6E0FA5876}"/>
              </a:ext>
            </a:extLst>
          </p:cNvPr>
          <p:cNvSpPr txBox="1"/>
          <p:nvPr/>
        </p:nvSpPr>
        <p:spPr>
          <a:xfrm>
            <a:off x="487679" y="223521"/>
            <a:ext cx="8159095" cy="1600438"/>
          </a:xfrm>
          <a:prstGeom prst="rect">
            <a:avLst/>
          </a:prstGeom>
          <a:noFill/>
        </p:spPr>
        <p:txBody>
          <a:bodyPr wrap="square" rtlCol="0">
            <a:spAutoFit/>
          </a:bodyPr>
          <a:lstStyle/>
          <a:p>
            <a:r>
              <a:rPr lang="en-US" b="1" dirty="0">
                <a:latin typeface="Raleway Light"/>
                <a:ea typeface="Roboto" panose="02000000000000000000" pitchFamily="2" charset="0"/>
                <a:cs typeface="Roboto" panose="02000000000000000000" pitchFamily="2" charset="0"/>
              </a:rPr>
              <a:t>Recommendation 1:</a:t>
            </a:r>
          </a:p>
          <a:p>
            <a:pPr marL="342900" indent="-342900">
              <a:buFont typeface="+mj-lt"/>
              <a:buAutoNum type="arabicPeriod"/>
            </a:pPr>
            <a:r>
              <a:rPr lang="en-US" dirty="0">
                <a:latin typeface="Raleway Light"/>
                <a:ea typeface="Roboto" panose="02000000000000000000" pitchFamily="2" charset="0"/>
                <a:cs typeface="Roboto" panose="02000000000000000000" pitchFamily="2" charset="0"/>
              </a:rPr>
              <a:t>Rank the donors list by the date of their last gift. Those who gave most recently, (this fiscal year) get a recency score of 5. Those who gave last fiscal year will be ranked 4 and so on...</a:t>
            </a:r>
          </a:p>
          <a:p>
            <a:pPr marL="342900" indent="-342900">
              <a:buFont typeface="+mj-lt"/>
              <a:buAutoNum type="arabicPeriod"/>
            </a:pPr>
            <a:r>
              <a:rPr lang="en-US" dirty="0">
                <a:latin typeface="Raleway Light"/>
                <a:ea typeface="Roboto" panose="02000000000000000000" pitchFamily="2" charset="0"/>
                <a:cs typeface="Roboto" panose="02000000000000000000" pitchFamily="2" charset="0"/>
              </a:rPr>
              <a:t>Next re-rank donors by how often they give on the frequency scale, again ranking them from 5 for the most frequent times they have given to 1 for the least frequent times they gave in the last 5 years.</a:t>
            </a:r>
          </a:p>
          <a:p>
            <a:pPr marL="342900" indent="-342900">
              <a:buFont typeface="+mj-lt"/>
              <a:buAutoNum type="arabicPeriod"/>
            </a:pPr>
            <a:r>
              <a:rPr lang="en-US" dirty="0">
                <a:latin typeface="Raleway Light"/>
                <a:ea typeface="Roboto" panose="02000000000000000000" pitchFamily="2" charset="0"/>
                <a:cs typeface="Roboto" panose="02000000000000000000" pitchFamily="2" charset="0"/>
              </a:rPr>
              <a:t>Finally repeat the process using the highest donation amount (monetary value)</a:t>
            </a:r>
          </a:p>
        </p:txBody>
      </p:sp>
      <p:pic>
        <p:nvPicPr>
          <p:cNvPr id="3074" name="Picture 2" descr="https://data-for-good.github.io/RFM.png">
            <a:extLst>
              <a:ext uri="{FF2B5EF4-FFF2-40B4-BE49-F238E27FC236}">
                <a16:creationId xmlns:a16="http://schemas.microsoft.com/office/drawing/2014/main" id="{F6BAD6D3-2310-4774-BC42-16696AB27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1" y="1926594"/>
            <a:ext cx="4320115" cy="302853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A1B240DF-2E67-433C-A9C3-4C57B1B5C923}"/>
              </a:ext>
            </a:extLst>
          </p:cNvPr>
          <p:cNvSpPr/>
          <p:nvPr/>
        </p:nvSpPr>
        <p:spPr>
          <a:xfrm>
            <a:off x="6698827" y="2106507"/>
            <a:ext cx="298026" cy="4652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Right Brace 4">
            <a:extLst>
              <a:ext uri="{FF2B5EF4-FFF2-40B4-BE49-F238E27FC236}">
                <a16:creationId xmlns:a16="http://schemas.microsoft.com/office/drawing/2014/main" id="{A5381EAE-94BF-42E8-B6DC-06ED43815EAC}"/>
              </a:ext>
            </a:extLst>
          </p:cNvPr>
          <p:cNvSpPr/>
          <p:nvPr/>
        </p:nvSpPr>
        <p:spPr>
          <a:xfrm>
            <a:off x="6702214" y="2576407"/>
            <a:ext cx="298026" cy="4652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ight Brace 5">
            <a:extLst>
              <a:ext uri="{FF2B5EF4-FFF2-40B4-BE49-F238E27FC236}">
                <a16:creationId xmlns:a16="http://schemas.microsoft.com/office/drawing/2014/main" id="{91916835-DA7B-4920-B01E-1543CD425BCC}"/>
              </a:ext>
            </a:extLst>
          </p:cNvPr>
          <p:cNvSpPr/>
          <p:nvPr/>
        </p:nvSpPr>
        <p:spPr>
          <a:xfrm>
            <a:off x="6712374" y="3086920"/>
            <a:ext cx="298026" cy="4652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Right Brace 6">
            <a:extLst>
              <a:ext uri="{FF2B5EF4-FFF2-40B4-BE49-F238E27FC236}">
                <a16:creationId xmlns:a16="http://schemas.microsoft.com/office/drawing/2014/main" id="{97BBDE95-1A3F-4CBF-95E6-2097108FCA3B}"/>
              </a:ext>
            </a:extLst>
          </p:cNvPr>
          <p:cNvSpPr/>
          <p:nvPr/>
        </p:nvSpPr>
        <p:spPr>
          <a:xfrm>
            <a:off x="6712374" y="3602090"/>
            <a:ext cx="298026" cy="2858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Right Brace 7">
            <a:extLst>
              <a:ext uri="{FF2B5EF4-FFF2-40B4-BE49-F238E27FC236}">
                <a16:creationId xmlns:a16="http://schemas.microsoft.com/office/drawing/2014/main" id="{C101E12B-4523-4A6B-AC26-2D5BC2407D1A}"/>
              </a:ext>
            </a:extLst>
          </p:cNvPr>
          <p:cNvSpPr/>
          <p:nvPr/>
        </p:nvSpPr>
        <p:spPr>
          <a:xfrm>
            <a:off x="6769947" y="3942530"/>
            <a:ext cx="298026" cy="6633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Right Brace 8">
            <a:extLst>
              <a:ext uri="{FF2B5EF4-FFF2-40B4-BE49-F238E27FC236}">
                <a16:creationId xmlns:a16="http://schemas.microsoft.com/office/drawing/2014/main" id="{E266484C-3397-44E1-8BEC-4396322DC27D}"/>
              </a:ext>
            </a:extLst>
          </p:cNvPr>
          <p:cNvSpPr/>
          <p:nvPr/>
        </p:nvSpPr>
        <p:spPr>
          <a:xfrm>
            <a:off x="6769947" y="4605868"/>
            <a:ext cx="298026" cy="3141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 name="TextBox 2">
            <a:extLst>
              <a:ext uri="{FF2B5EF4-FFF2-40B4-BE49-F238E27FC236}">
                <a16:creationId xmlns:a16="http://schemas.microsoft.com/office/drawing/2014/main" id="{5FBA24FA-0E78-4D18-906E-D58C911C9990}"/>
              </a:ext>
            </a:extLst>
          </p:cNvPr>
          <p:cNvSpPr txBox="1"/>
          <p:nvPr/>
        </p:nvSpPr>
        <p:spPr>
          <a:xfrm>
            <a:off x="7057814" y="2207398"/>
            <a:ext cx="1178317" cy="276999"/>
          </a:xfrm>
          <a:prstGeom prst="rect">
            <a:avLst/>
          </a:prstGeom>
          <a:noFill/>
        </p:spPr>
        <p:txBody>
          <a:bodyPr wrap="square" rtlCol="0">
            <a:spAutoFit/>
          </a:bodyPr>
          <a:lstStyle/>
          <a:p>
            <a:r>
              <a:rPr lang="en-CA" sz="1200" b="1" dirty="0">
                <a:solidFill>
                  <a:schemeClr val="accent6"/>
                </a:solidFill>
                <a:latin typeface="Roboto" panose="02000000000000000000" pitchFamily="2" charset="0"/>
                <a:ea typeface="Roboto" panose="02000000000000000000" pitchFamily="2" charset="0"/>
                <a:cs typeface="Roboto" panose="02000000000000000000" pitchFamily="2" charset="0"/>
              </a:rPr>
              <a:t>Champions</a:t>
            </a:r>
          </a:p>
        </p:txBody>
      </p:sp>
      <p:sp>
        <p:nvSpPr>
          <p:cNvPr id="11" name="TextBox 10">
            <a:extLst>
              <a:ext uri="{FF2B5EF4-FFF2-40B4-BE49-F238E27FC236}">
                <a16:creationId xmlns:a16="http://schemas.microsoft.com/office/drawing/2014/main" id="{5D1FB28F-CD09-43D6-A9E0-0EBE4F58DF5E}"/>
              </a:ext>
            </a:extLst>
          </p:cNvPr>
          <p:cNvSpPr txBox="1"/>
          <p:nvPr/>
        </p:nvSpPr>
        <p:spPr>
          <a:xfrm>
            <a:off x="6891624" y="2681395"/>
            <a:ext cx="1344507" cy="461665"/>
          </a:xfrm>
          <a:prstGeom prst="rect">
            <a:avLst/>
          </a:prstGeom>
          <a:noFill/>
        </p:spPr>
        <p:txBody>
          <a:bodyPr wrap="square" rtlCol="0">
            <a:spAutoFit/>
          </a:bodyPr>
          <a:lstStyle/>
          <a:p>
            <a:pPr algn="ctr"/>
            <a:r>
              <a:rPr lang="en-CA" sz="1200" b="1" dirty="0">
                <a:latin typeface="Roboto" panose="02000000000000000000" pitchFamily="2" charset="0"/>
                <a:ea typeface="Roboto" panose="02000000000000000000" pitchFamily="2" charset="0"/>
                <a:cs typeface="Roboto" panose="02000000000000000000" pitchFamily="2" charset="0"/>
              </a:rPr>
              <a:t>Potential Champions</a:t>
            </a:r>
          </a:p>
        </p:txBody>
      </p:sp>
      <p:sp>
        <p:nvSpPr>
          <p:cNvPr id="12" name="TextBox 11">
            <a:extLst>
              <a:ext uri="{FF2B5EF4-FFF2-40B4-BE49-F238E27FC236}">
                <a16:creationId xmlns:a16="http://schemas.microsoft.com/office/drawing/2014/main" id="{C4A52546-FA6D-468F-B970-52823576AC48}"/>
              </a:ext>
            </a:extLst>
          </p:cNvPr>
          <p:cNvSpPr txBox="1"/>
          <p:nvPr/>
        </p:nvSpPr>
        <p:spPr>
          <a:xfrm>
            <a:off x="7040885" y="3173462"/>
            <a:ext cx="863595" cy="276999"/>
          </a:xfrm>
          <a:prstGeom prst="rect">
            <a:avLst/>
          </a:prstGeom>
          <a:noFill/>
        </p:spPr>
        <p:txBody>
          <a:bodyPr wrap="square" rtlCol="0">
            <a:spAutoFit/>
          </a:bodyPr>
          <a:lstStyle/>
          <a:p>
            <a:pPr algn="ctr"/>
            <a:r>
              <a:rPr lang="en-CA" sz="1200" b="1" dirty="0">
                <a:latin typeface="Roboto" panose="02000000000000000000" pitchFamily="2" charset="0"/>
                <a:ea typeface="Roboto" panose="02000000000000000000" pitchFamily="2" charset="0"/>
                <a:cs typeface="Roboto" panose="02000000000000000000" pitchFamily="2" charset="0"/>
              </a:rPr>
              <a:t>Loyalists</a:t>
            </a:r>
          </a:p>
        </p:txBody>
      </p:sp>
      <p:sp>
        <p:nvSpPr>
          <p:cNvPr id="13" name="TextBox 12">
            <a:extLst>
              <a:ext uri="{FF2B5EF4-FFF2-40B4-BE49-F238E27FC236}">
                <a16:creationId xmlns:a16="http://schemas.microsoft.com/office/drawing/2014/main" id="{4E267AEB-932E-4D23-A1BB-BF1F70066948}"/>
              </a:ext>
            </a:extLst>
          </p:cNvPr>
          <p:cNvSpPr txBox="1"/>
          <p:nvPr/>
        </p:nvSpPr>
        <p:spPr>
          <a:xfrm>
            <a:off x="6930813" y="3603878"/>
            <a:ext cx="1223690" cy="461665"/>
          </a:xfrm>
          <a:prstGeom prst="rect">
            <a:avLst/>
          </a:prstGeom>
          <a:noFill/>
        </p:spPr>
        <p:txBody>
          <a:bodyPr wrap="square" rtlCol="0">
            <a:spAutoFit/>
          </a:bodyPr>
          <a:lstStyle/>
          <a:p>
            <a:pPr algn="ctr"/>
            <a:r>
              <a:rPr lang="en-CA" sz="1200" b="1" dirty="0">
                <a:latin typeface="Roboto" panose="02000000000000000000" pitchFamily="2" charset="0"/>
                <a:ea typeface="Roboto" panose="02000000000000000000" pitchFamily="2" charset="0"/>
                <a:cs typeface="Roboto" panose="02000000000000000000" pitchFamily="2" charset="0"/>
              </a:rPr>
              <a:t>Potential Loyalists</a:t>
            </a:r>
          </a:p>
        </p:txBody>
      </p:sp>
      <p:sp>
        <p:nvSpPr>
          <p:cNvPr id="14" name="TextBox 13">
            <a:extLst>
              <a:ext uri="{FF2B5EF4-FFF2-40B4-BE49-F238E27FC236}">
                <a16:creationId xmlns:a16="http://schemas.microsoft.com/office/drawing/2014/main" id="{D5CAA4A4-E9EA-4033-89BA-64EC9ACE07DE}"/>
              </a:ext>
            </a:extLst>
          </p:cNvPr>
          <p:cNvSpPr txBox="1"/>
          <p:nvPr/>
        </p:nvSpPr>
        <p:spPr>
          <a:xfrm>
            <a:off x="7067973" y="4159170"/>
            <a:ext cx="1344507" cy="276999"/>
          </a:xfrm>
          <a:prstGeom prst="rect">
            <a:avLst/>
          </a:prstGeom>
          <a:noFill/>
        </p:spPr>
        <p:txBody>
          <a:bodyPr wrap="square" rtlCol="0">
            <a:spAutoFit/>
          </a:bodyPr>
          <a:lstStyle/>
          <a:p>
            <a:pPr algn="ctr"/>
            <a:r>
              <a:rPr lang="en-CA" sz="1200" b="1" dirty="0">
                <a:latin typeface="Roboto" panose="02000000000000000000" pitchFamily="2" charset="0"/>
                <a:ea typeface="Roboto" panose="02000000000000000000" pitchFamily="2" charset="0"/>
                <a:cs typeface="Roboto" panose="02000000000000000000" pitchFamily="2" charset="0"/>
              </a:rPr>
              <a:t>New Customers</a:t>
            </a:r>
          </a:p>
        </p:txBody>
      </p:sp>
      <p:sp>
        <p:nvSpPr>
          <p:cNvPr id="15" name="TextBox 14">
            <a:extLst>
              <a:ext uri="{FF2B5EF4-FFF2-40B4-BE49-F238E27FC236}">
                <a16:creationId xmlns:a16="http://schemas.microsoft.com/office/drawing/2014/main" id="{B914F08F-0404-4410-83D7-F8BF72806B00}"/>
              </a:ext>
            </a:extLst>
          </p:cNvPr>
          <p:cNvSpPr txBox="1"/>
          <p:nvPr/>
        </p:nvSpPr>
        <p:spPr>
          <a:xfrm>
            <a:off x="6930813" y="4545627"/>
            <a:ext cx="689187" cy="461665"/>
          </a:xfrm>
          <a:prstGeom prst="rect">
            <a:avLst/>
          </a:prstGeom>
          <a:noFill/>
        </p:spPr>
        <p:txBody>
          <a:bodyPr wrap="square" rtlCol="0">
            <a:spAutoFit/>
          </a:bodyPr>
          <a:lstStyle/>
          <a:p>
            <a:pPr algn="ctr"/>
            <a:r>
              <a:rPr lang="en-CA" sz="1200" b="1" dirty="0">
                <a:solidFill>
                  <a:srgbClr val="FF0000"/>
                </a:solidFill>
                <a:latin typeface="Roboto" panose="02000000000000000000" pitchFamily="2" charset="0"/>
                <a:ea typeface="Roboto" panose="02000000000000000000" pitchFamily="2" charset="0"/>
                <a:cs typeface="Roboto" panose="02000000000000000000" pitchFamily="2" charset="0"/>
              </a:rPr>
              <a:t>At Risk!</a:t>
            </a:r>
          </a:p>
        </p:txBody>
      </p:sp>
    </p:spTree>
    <p:extLst>
      <p:ext uri="{BB962C8B-B14F-4D97-AF65-F5344CB8AC3E}">
        <p14:creationId xmlns:p14="http://schemas.microsoft.com/office/powerpoint/2010/main" val="120472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3" grpId="0"/>
      <p:bldP spid="11"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1D993-9D9B-448E-9711-6D4540FAE66A}"/>
              </a:ext>
            </a:extLst>
          </p:cNvPr>
          <p:cNvSpPr txBox="1"/>
          <p:nvPr/>
        </p:nvSpPr>
        <p:spPr>
          <a:xfrm>
            <a:off x="487679" y="212616"/>
            <a:ext cx="8159095" cy="954107"/>
          </a:xfrm>
          <a:prstGeom prst="rect">
            <a:avLst/>
          </a:prstGeom>
          <a:noFill/>
        </p:spPr>
        <p:txBody>
          <a:bodyPr wrap="square" rtlCol="0">
            <a:spAutoFit/>
          </a:bodyPr>
          <a:lstStyle/>
          <a:p>
            <a:pPr algn="ctr"/>
            <a:r>
              <a:rPr lang="en-US" b="1" dirty="0">
                <a:latin typeface="Raleway Light"/>
                <a:ea typeface="Roboto" panose="02000000000000000000" pitchFamily="2" charset="0"/>
                <a:cs typeface="Roboto" panose="02000000000000000000" pitchFamily="2" charset="0"/>
              </a:rPr>
              <a:t>Recommendation 2: </a:t>
            </a:r>
          </a:p>
          <a:p>
            <a:pPr algn="ctr"/>
            <a:r>
              <a:rPr lang="en-US" dirty="0">
                <a:latin typeface="Raleway Light"/>
                <a:ea typeface="Roboto" panose="02000000000000000000" pitchFamily="2" charset="0"/>
                <a:cs typeface="Roboto" panose="02000000000000000000" pitchFamily="2" charset="0"/>
              </a:rPr>
              <a:t>Sankey Diagram</a:t>
            </a:r>
          </a:p>
          <a:p>
            <a:pPr algn="ctr"/>
            <a:endParaRPr lang="en-US" dirty="0">
              <a:latin typeface="Raleway Light"/>
              <a:ea typeface="Roboto" panose="02000000000000000000" pitchFamily="2" charset="0"/>
              <a:cs typeface="Roboto" panose="02000000000000000000" pitchFamily="2" charset="0"/>
            </a:endParaRPr>
          </a:p>
          <a:p>
            <a:endParaRPr lang="en-US" dirty="0">
              <a:latin typeface="Raleway Light"/>
              <a:ea typeface="Roboto" panose="02000000000000000000" pitchFamily="2" charset="0"/>
              <a:cs typeface="Roboto" panose="02000000000000000000" pitchFamily="2" charset="0"/>
            </a:endParaRPr>
          </a:p>
        </p:txBody>
      </p:sp>
      <p:pic>
        <p:nvPicPr>
          <p:cNvPr id="5" name="Picture 4" descr="A close up of a logo&#10;&#10;Description automatically generated">
            <a:extLst>
              <a:ext uri="{FF2B5EF4-FFF2-40B4-BE49-F238E27FC236}">
                <a16:creationId xmlns:a16="http://schemas.microsoft.com/office/drawing/2014/main" id="{A3915766-C33B-4E71-8770-78E70A276731}"/>
              </a:ext>
            </a:extLst>
          </p:cNvPr>
          <p:cNvPicPr>
            <a:picLocks noChangeAspect="1"/>
          </p:cNvPicPr>
          <p:nvPr/>
        </p:nvPicPr>
        <p:blipFill>
          <a:blip r:embed="rId2"/>
          <a:stretch>
            <a:fillRect/>
          </a:stretch>
        </p:blipFill>
        <p:spPr>
          <a:xfrm>
            <a:off x="333103" y="1045029"/>
            <a:ext cx="4441371" cy="3777687"/>
          </a:xfrm>
          <a:prstGeom prst="rect">
            <a:avLst/>
          </a:prstGeom>
        </p:spPr>
      </p:pic>
      <p:sp>
        <p:nvSpPr>
          <p:cNvPr id="7" name="TextBox 6">
            <a:extLst>
              <a:ext uri="{FF2B5EF4-FFF2-40B4-BE49-F238E27FC236}">
                <a16:creationId xmlns:a16="http://schemas.microsoft.com/office/drawing/2014/main" id="{D9071C41-A607-4EBC-88BD-1786E1E92045}"/>
              </a:ext>
            </a:extLst>
          </p:cNvPr>
          <p:cNvSpPr txBox="1"/>
          <p:nvPr/>
        </p:nvSpPr>
        <p:spPr>
          <a:xfrm>
            <a:off x="5365019" y="669963"/>
            <a:ext cx="3530787" cy="3970318"/>
          </a:xfrm>
          <a:prstGeom prst="rect">
            <a:avLst/>
          </a:prstGeom>
          <a:noFill/>
        </p:spPr>
        <p:txBody>
          <a:bodyPr wrap="square" rtlCol="0">
            <a:spAutoFit/>
          </a:bodyPr>
          <a:lstStyle/>
          <a:p>
            <a:r>
              <a:rPr lang="en-CA" dirty="0"/>
              <a:t>Why Sankey?</a:t>
            </a:r>
          </a:p>
          <a:p>
            <a:r>
              <a:rPr lang="en-CA" dirty="0"/>
              <a:t>A Sankey Diagram based visualization allows to display continuity and flows. Each entity is represented by rectangles and arcs have a width proportional to their importance</a:t>
            </a:r>
          </a:p>
          <a:p>
            <a:endParaRPr lang="en-CA" dirty="0"/>
          </a:p>
          <a:p>
            <a:r>
              <a:rPr lang="en-CA" dirty="0"/>
              <a:t>Resources to get Started:</a:t>
            </a:r>
          </a:p>
          <a:p>
            <a:pPr marL="342900" indent="-342900">
              <a:buFont typeface="+mj-lt"/>
              <a:buAutoNum type="arabicPeriod"/>
            </a:pPr>
            <a:r>
              <a:rPr lang="en-CA" dirty="0">
                <a:hlinkClick r:id="rId3"/>
              </a:rPr>
              <a:t>https://www.data-to-viz.com/graph/sankey.html</a:t>
            </a:r>
            <a:endParaRPr lang="en-CA" dirty="0"/>
          </a:p>
          <a:p>
            <a:pPr marL="342900" indent="-342900">
              <a:buFont typeface="+mj-lt"/>
              <a:buAutoNum type="arabicPeriod"/>
            </a:pPr>
            <a:r>
              <a:rPr lang="en-CA" dirty="0"/>
              <a:t>Python : </a:t>
            </a:r>
            <a:r>
              <a:rPr lang="en-CA" dirty="0">
                <a:hlinkClick r:id="rId4"/>
              </a:rPr>
              <a:t>https://plot.ly/python/sankey-diagram/</a:t>
            </a:r>
            <a:endParaRPr lang="en-CA" dirty="0"/>
          </a:p>
          <a:p>
            <a:pPr marL="342900" indent="-342900">
              <a:buFont typeface="+mj-lt"/>
              <a:buAutoNum type="arabicPeriod"/>
            </a:pPr>
            <a:r>
              <a:rPr lang="en-CA" dirty="0"/>
              <a:t>Tableau: </a:t>
            </a:r>
            <a:r>
              <a:rPr lang="en-CA" dirty="0">
                <a:hlinkClick r:id="rId5"/>
              </a:rPr>
              <a:t>https://www.theinformationlab.co.uk/2018/03/09/build-sankey-diagram-tableau-without-data-prep-beforehand/</a:t>
            </a:r>
            <a:endParaRPr lang="en-CA" dirty="0"/>
          </a:p>
          <a:p>
            <a:endParaRPr lang="en-CA" dirty="0"/>
          </a:p>
        </p:txBody>
      </p:sp>
    </p:spTree>
    <p:extLst>
      <p:ext uri="{BB962C8B-B14F-4D97-AF65-F5344CB8AC3E}">
        <p14:creationId xmlns:p14="http://schemas.microsoft.com/office/powerpoint/2010/main" val="58171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62126" y="248243"/>
            <a:ext cx="8520600" cy="572700"/>
          </a:xfrm>
          <a:prstGeom prst="rect">
            <a:avLst/>
          </a:prstGeom>
        </p:spPr>
        <p:txBody>
          <a:bodyPr spcFirstLastPara="1" wrap="square" lIns="68569" tIns="68569" rIns="68569" bIns="68569" anchor="t" anchorCtr="0">
            <a:noAutofit/>
          </a:bodyPr>
          <a:lstStyle/>
          <a:p>
            <a:pPr algn="ctr"/>
            <a:r>
              <a:rPr lang="en-CA" dirty="0">
                <a:latin typeface="Raleway Light"/>
                <a:ea typeface="Arial" charset="0"/>
                <a:cs typeface="Arial" charset="0"/>
              </a:rPr>
              <a:t>Data - Walkthrough</a:t>
            </a:r>
            <a:endParaRPr dirty="0">
              <a:latin typeface="Raleway Light"/>
              <a:ea typeface="Arial" charset="0"/>
              <a:cs typeface="Arial" charset="0"/>
            </a:endParaRPr>
          </a:p>
        </p:txBody>
      </p:sp>
      <p:sp>
        <p:nvSpPr>
          <p:cNvPr id="6" name="AutoShape 10" descr="Image result for youth without shelter logo"/>
          <p:cNvSpPr>
            <a:spLocks noChangeAspect="1" noChangeArrowheads="1"/>
          </p:cNvSpPr>
          <p:nvPr/>
        </p:nvSpPr>
        <p:spPr bwMode="auto">
          <a:xfrm>
            <a:off x="1259681" y="53459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2" name="TextBox 1">
            <a:extLst>
              <a:ext uri="{FF2B5EF4-FFF2-40B4-BE49-F238E27FC236}">
                <a16:creationId xmlns:a16="http://schemas.microsoft.com/office/drawing/2014/main" id="{C157ADEE-45A1-4055-B04C-A87525672809}"/>
              </a:ext>
            </a:extLst>
          </p:cNvPr>
          <p:cNvSpPr txBox="1"/>
          <p:nvPr/>
        </p:nvSpPr>
        <p:spPr>
          <a:xfrm>
            <a:off x="529466" y="854033"/>
            <a:ext cx="7725335" cy="3754874"/>
          </a:xfrm>
          <a:prstGeom prst="rect">
            <a:avLst/>
          </a:prstGeom>
          <a:noFill/>
        </p:spPr>
        <p:txBody>
          <a:bodyPr wrap="square" rtlCol="0">
            <a:spAutoFit/>
          </a:bodyPr>
          <a:lstStyle/>
          <a:p>
            <a:endParaRPr lang="en-CA"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CA" dirty="0">
                <a:latin typeface="Roboto" panose="02000000000000000000" pitchFamily="2" charset="0"/>
                <a:ea typeface="Roboto" panose="02000000000000000000" pitchFamily="2" charset="0"/>
                <a:cs typeface="Roboto" panose="02000000000000000000" pitchFamily="2" charset="0"/>
              </a:rPr>
              <a:t>What is FSA?</a:t>
            </a:r>
          </a:p>
          <a:p>
            <a:endParaRPr lang="en-CA"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CA"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CA"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CA"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CA"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CA"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en-CA"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CA" dirty="0">
                <a:latin typeface="Roboto" panose="02000000000000000000" pitchFamily="2" charset="0"/>
                <a:ea typeface="Roboto" panose="02000000000000000000" pitchFamily="2" charset="0"/>
                <a:cs typeface="Roboto" panose="02000000000000000000" pitchFamily="2" charset="0"/>
              </a:rPr>
              <a:t>Walkthrough Downloading Data</a:t>
            </a:r>
          </a:p>
          <a:p>
            <a:endParaRPr lang="en-CA" dirty="0"/>
          </a:p>
          <a:p>
            <a:endParaRPr lang="en-CA" dirty="0"/>
          </a:p>
          <a:p>
            <a:r>
              <a:rPr lang="en-CA" dirty="0">
                <a:latin typeface="Roboto" panose="02000000000000000000" pitchFamily="2" charset="0"/>
                <a:ea typeface="Roboto" panose="02000000000000000000" pitchFamily="2" charset="0"/>
                <a:cs typeface="Roboto" panose="02000000000000000000" pitchFamily="2" charset="0"/>
              </a:rPr>
              <a:t>Data Available</a:t>
            </a:r>
          </a:p>
          <a:p>
            <a:pPr marL="342900" indent="-342900">
              <a:buFont typeface="+mj-lt"/>
              <a:buAutoNum type="arabicPeriod"/>
            </a:pPr>
            <a:r>
              <a:rPr lang="en-CA" dirty="0">
                <a:latin typeface="Roboto" panose="02000000000000000000" pitchFamily="2" charset="0"/>
                <a:ea typeface="Roboto" panose="02000000000000000000" pitchFamily="2" charset="0"/>
                <a:cs typeface="Roboto" panose="02000000000000000000" pitchFamily="2" charset="0"/>
              </a:rPr>
              <a:t>Access to Census Data </a:t>
            </a:r>
            <a:r>
              <a:rPr lang="en-CA">
                <a:latin typeface="Roboto" panose="02000000000000000000" pitchFamily="2" charset="0"/>
                <a:ea typeface="Roboto" panose="02000000000000000000" pitchFamily="2" charset="0"/>
                <a:cs typeface="Roboto" panose="02000000000000000000" pitchFamily="2" charset="0"/>
              </a:rPr>
              <a:t>– 2006 </a:t>
            </a:r>
            <a:r>
              <a:rPr lang="en-CA" dirty="0">
                <a:latin typeface="Roboto" panose="02000000000000000000" pitchFamily="2" charset="0"/>
                <a:ea typeface="Roboto" panose="02000000000000000000" pitchFamily="2" charset="0"/>
                <a:cs typeface="Roboto" panose="02000000000000000000" pitchFamily="2" charset="0"/>
              </a:rPr>
              <a:t>to 2016 Census Years</a:t>
            </a:r>
          </a:p>
          <a:p>
            <a:pPr marL="342900" indent="-342900">
              <a:buFont typeface="+mj-lt"/>
              <a:buAutoNum type="arabicPeriod"/>
            </a:pPr>
            <a:r>
              <a:rPr lang="en-CA" dirty="0">
                <a:latin typeface="Roboto" panose="02000000000000000000" pitchFamily="2" charset="0"/>
                <a:ea typeface="Roboto" panose="02000000000000000000" pitchFamily="2" charset="0"/>
                <a:cs typeface="Roboto" panose="02000000000000000000" pitchFamily="2" charset="0"/>
              </a:rPr>
              <a:t>Walkers CSV File</a:t>
            </a:r>
          </a:p>
          <a:p>
            <a:pPr marL="342900" indent="-342900">
              <a:buFont typeface="+mj-lt"/>
              <a:buAutoNum type="arabicPeriod"/>
            </a:pPr>
            <a:r>
              <a:rPr lang="en-CA" dirty="0">
                <a:latin typeface="Roboto" panose="02000000000000000000" pitchFamily="2" charset="0"/>
                <a:ea typeface="Roboto" panose="02000000000000000000" pitchFamily="2" charset="0"/>
                <a:cs typeface="Roboto" panose="02000000000000000000" pitchFamily="2" charset="0"/>
              </a:rPr>
              <a:t>Donors CSV File</a:t>
            </a:r>
          </a:p>
          <a:p>
            <a:pPr marL="342900" indent="-342900">
              <a:buFont typeface="+mj-lt"/>
              <a:buAutoNum type="arabicPeriod"/>
            </a:pPr>
            <a:r>
              <a:rPr lang="en-US" dirty="0">
                <a:latin typeface="Roboto" panose="02000000000000000000" pitchFamily="2" charset="0"/>
                <a:ea typeface="Roboto" panose="02000000000000000000" pitchFamily="2" charset="0"/>
                <a:cs typeface="Roboto" panose="02000000000000000000" pitchFamily="2" charset="0"/>
              </a:rPr>
              <a:t>Donations Linked to Walkers.txt</a:t>
            </a:r>
            <a:endParaRPr lang="en-CA" dirty="0">
              <a:latin typeface="Roboto" panose="02000000000000000000" pitchFamily="2" charset="0"/>
              <a:ea typeface="Roboto" panose="02000000000000000000" pitchFamily="2" charset="0"/>
              <a:cs typeface="Roboto" panose="02000000000000000000" pitchFamily="2" charset="0"/>
            </a:endParaRPr>
          </a:p>
        </p:txBody>
      </p:sp>
      <p:pic>
        <p:nvPicPr>
          <p:cNvPr id="1026" name="Picture 2" descr="Components of a Canadian postal code.png">
            <a:extLst>
              <a:ext uri="{FF2B5EF4-FFF2-40B4-BE49-F238E27FC236}">
                <a16:creationId xmlns:a16="http://schemas.microsoft.com/office/drawing/2014/main" id="{A071BC23-7127-4002-8298-DA9D99576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191" y="1035569"/>
            <a:ext cx="1494023" cy="136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9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12" end="12"/>
                                            </p:txEl>
                                          </p:spTgt>
                                        </p:tgtEl>
                                        <p:attrNameLst>
                                          <p:attrName>style.visibility</p:attrName>
                                        </p:attrNameLst>
                                      </p:cBhvr>
                                      <p:to>
                                        <p:strVal val="visible"/>
                                      </p:to>
                                    </p:set>
                                    <p:animEffect transition="in" filter="fade">
                                      <p:cBhvr>
                                        <p:cTn id="16" dur="500"/>
                                        <p:tgtEl>
                                          <p:spTgt spid="2">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13" end="13"/>
                                            </p:txEl>
                                          </p:spTgt>
                                        </p:tgtEl>
                                        <p:attrNameLst>
                                          <p:attrName>style.visibility</p:attrName>
                                        </p:attrNameLst>
                                      </p:cBhvr>
                                      <p:to>
                                        <p:strVal val="visible"/>
                                      </p:to>
                                    </p:set>
                                    <p:animEffect transition="in" filter="fade">
                                      <p:cBhvr>
                                        <p:cTn id="19" dur="500"/>
                                        <p:tgtEl>
                                          <p:spTgt spid="2">
                                            <p:txEl>
                                              <p:pRg st="13" end="1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14" end="14"/>
                                            </p:txEl>
                                          </p:spTgt>
                                        </p:tgtEl>
                                        <p:attrNameLst>
                                          <p:attrName>style.visibility</p:attrName>
                                        </p:attrNameLst>
                                      </p:cBhvr>
                                      <p:to>
                                        <p:strVal val="visible"/>
                                      </p:to>
                                    </p:set>
                                    <p:animEffect transition="in" filter="fade">
                                      <p:cBhvr>
                                        <p:cTn id="22" dur="500"/>
                                        <p:tgtEl>
                                          <p:spTgt spid="2">
                                            <p:txEl>
                                              <p:pRg st="14" end="1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15" end="15"/>
                                            </p:txEl>
                                          </p:spTgt>
                                        </p:tgtEl>
                                        <p:attrNameLst>
                                          <p:attrName>style.visibility</p:attrName>
                                        </p:attrNameLst>
                                      </p:cBhvr>
                                      <p:to>
                                        <p:strVal val="visible"/>
                                      </p:to>
                                    </p:set>
                                    <p:animEffect transition="in" filter="fade">
                                      <p:cBhvr>
                                        <p:cTn id="25" dur="500"/>
                                        <p:tgtEl>
                                          <p:spTgt spid="2">
                                            <p:txEl>
                                              <p:pRg st="15" end="1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16" end="16"/>
                                            </p:txEl>
                                          </p:spTgt>
                                        </p:tgtEl>
                                        <p:attrNameLst>
                                          <p:attrName>style.visibility</p:attrName>
                                        </p:attrNameLst>
                                      </p:cBhvr>
                                      <p:to>
                                        <p:strVal val="visible"/>
                                      </p:to>
                                    </p:set>
                                    <p:animEffect transition="in" filter="fade">
                                      <p:cBhvr>
                                        <p:cTn id="28" dur="500"/>
                                        <p:tgtEl>
                                          <p:spTgt spid="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F223-E5AC-4CAC-80A2-84302B410F74}"/>
              </a:ext>
            </a:extLst>
          </p:cNvPr>
          <p:cNvSpPr>
            <a:spLocks noGrp="1"/>
          </p:cNvSpPr>
          <p:nvPr>
            <p:ph type="title"/>
          </p:nvPr>
        </p:nvSpPr>
        <p:spPr>
          <a:xfrm>
            <a:off x="311700" y="84168"/>
            <a:ext cx="8520600" cy="572700"/>
          </a:xfrm>
        </p:spPr>
        <p:txBody>
          <a:bodyPr/>
          <a:lstStyle/>
          <a:p>
            <a:pPr algn="ctr"/>
            <a:r>
              <a:rPr lang="en-CA" dirty="0">
                <a:latin typeface="Raleway Light"/>
              </a:rPr>
              <a:t>Levels of Detail in Census Data Over the Years</a:t>
            </a:r>
          </a:p>
        </p:txBody>
      </p:sp>
      <p:sp>
        <p:nvSpPr>
          <p:cNvPr id="4" name="TextBox 3">
            <a:extLst>
              <a:ext uri="{FF2B5EF4-FFF2-40B4-BE49-F238E27FC236}">
                <a16:creationId xmlns:a16="http://schemas.microsoft.com/office/drawing/2014/main" id="{C92AFDEA-3B8F-4EE0-9FB0-330F39C06BFE}"/>
              </a:ext>
            </a:extLst>
          </p:cNvPr>
          <p:cNvSpPr txBox="1"/>
          <p:nvPr/>
        </p:nvSpPr>
        <p:spPr>
          <a:xfrm>
            <a:off x="6454987" y="2559360"/>
            <a:ext cx="1727200" cy="738664"/>
          </a:xfrm>
          <a:prstGeom prst="rect">
            <a:avLst/>
          </a:prstGeom>
          <a:noFill/>
          <a:ln>
            <a:solidFill>
              <a:srgbClr val="0B98D4"/>
            </a:solidFill>
          </a:ln>
        </p:spPr>
        <p:txBody>
          <a:bodyPr wrap="square" rtlCol="0">
            <a:spAutoFit/>
          </a:bodyPr>
          <a:lstStyle/>
          <a:p>
            <a:pPr algn="ctr"/>
            <a:r>
              <a:rPr lang="en-CA" dirty="0">
                <a:latin typeface="Raleway Light"/>
              </a:rPr>
              <a:t>Count of Population in Each Category </a:t>
            </a:r>
          </a:p>
        </p:txBody>
      </p:sp>
      <p:sp>
        <p:nvSpPr>
          <p:cNvPr id="20" name="TextBox 19">
            <a:extLst>
              <a:ext uri="{FF2B5EF4-FFF2-40B4-BE49-F238E27FC236}">
                <a16:creationId xmlns:a16="http://schemas.microsoft.com/office/drawing/2014/main" id="{F0CF5EC6-3DB2-4795-9C0B-6907ADF1B56F}"/>
              </a:ext>
            </a:extLst>
          </p:cNvPr>
          <p:cNvSpPr txBox="1"/>
          <p:nvPr/>
        </p:nvSpPr>
        <p:spPr>
          <a:xfrm>
            <a:off x="213357" y="1714671"/>
            <a:ext cx="1727200" cy="307777"/>
          </a:xfrm>
          <a:prstGeom prst="rect">
            <a:avLst/>
          </a:prstGeom>
          <a:noFill/>
          <a:ln>
            <a:solidFill>
              <a:srgbClr val="0B98D4"/>
            </a:solidFill>
          </a:ln>
        </p:spPr>
        <p:txBody>
          <a:bodyPr wrap="square" rtlCol="0">
            <a:spAutoFit/>
          </a:bodyPr>
          <a:lstStyle/>
          <a:p>
            <a:pPr algn="ctr"/>
            <a:r>
              <a:rPr lang="en-CA" dirty="0">
                <a:latin typeface="Raleway Light"/>
              </a:rPr>
              <a:t>Age and Sex</a:t>
            </a:r>
          </a:p>
        </p:txBody>
      </p:sp>
      <p:sp>
        <p:nvSpPr>
          <p:cNvPr id="21" name="TextBox 20">
            <a:extLst>
              <a:ext uri="{FF2B5EF4-FFF2-40B4-BE49-F238E27FC236}">
                <a16:creationId xmlns:a16="http://schemas.microsoft.com/office/drawing/2014/main" id="{754165D3-9E17-48A8-9586-6D74F3154BB5}"/>
              </a:ext>
            </a:extLst>
          </p:cNvPr>
          <p:cNvSpPr txBox="1"/>
          <p:nvPr/>
        </p:nvSpPr>
        <p:spPr>
          <a:xfrm>
            <a:off x="2028608" y="1709679"/>
            <a:ext cx="1727200" cy="738664"/>
          </a:xfrm>
          <a:prstGeom prst="rect">
            <a:avLst/>
          </a:prstGeom>
          <a:noFill/>
          <a:ln>
            <a:solidFill>
              <a:srgbClr val="0B98D4"/>
            </a:solidFill>
          </a:ln>
        </p:spPr>
        <p:txBody>
          <a:bodyPr wrap="square" rtlCol="0">
            <a:spAutoFit/>
          </a:bodyPr>
          <a:lstStyle/>
          <a:p>
            <a:pPr algn="ctr"/>
            <a:r>
              <a:rPr lang="en-CA" dirty="0">
                <a:latin typeface="Raleway Light"/>
              </a:rPr>
              <a:t>Family Type, Household &amp; Marital Status</a:t>
            </a:r>
          </a:p>
        </p:txBody>
      </p:sp>
      <p:sp>
        <p:nvSpPr>
          <p:cNvPr id="22" name="TextBox 21">
            <a:extLst>
              <a:ext uri="{FF2B5EF4-FFF2-40B4-BE49-F238E27FC236}">
                <a16:creationId xmlns:a16="http://schemas.microsoft.com/office/drawing/2014/main" id="{B239944E-A609-4A7F-A472-2F3B5B844CC8}"/>
              </a:ext>
            </a:extLst>
          </p:cNvPr>
          <p:cNvSpPr txBox="1"/>
          <p:nvPr/>
        </p:nvSpPr>
        <p:spPr>
          <a:xfrm>
            <a:off x="2021843" y="2524770"/>
            <a:ext cx="1727200" cy="307777"/>
          </a:xfrm>
          <a:prstGeom prst="rect">
            <a:avLst/>
          </a:prstGeom>
          <a:noFill/>
          <a:ln>
            <a:solidFill>
              <a:srgbClr val="0B98D4"/>
            </a:solidFill>
          </a:ln>
        </p:spPr>
        <p:txBody>
          <a:bodyPr wrap="square" rtlCol="0">
            <a:spAutoFit/>
          </a:bodyPr>
          <a:lstStyle/>
          <a:p>
            <a:pPr algn="ctr"/>
            <a:r>
              <a:rPr lang="en-CA" dirty="0">
                <a:latin typeface="Raleway Light"/>
              </a:rPr>
              <a:t>Languages Spoken</a:t>
            </a:r>
          </a:p>
        </p:txBody>
      </p:sp>
      <p:sp>
        <p:nvSpPr>
          <p:cNvPr id="23" name="TextBox 22">
            <a:extLst>
              <a:ext uri="{FF2B5EF4-FFF2-40B4-BE49-F238E27FC236}">
                <a16:creationId xmlns:a16="http://schemas.microsoft.com/office/drawing/2014/main" id="{77B21690-589C-415D-B132-910606FDCDB4}"/>
              </a:ext>
            </a:extLst>
          </p:cNvPr>
          <p:cNvSpPr txBox="1"/>
          <p:nvPr/>
        </p:nvSpPr>
        <p:spPr>
          <a:xfrm>
            <a:off x="2028609" y="2929293"/>
            <a:ext cx="1727200" cy="307777"/>
          </a:xfrm>
          <a:prstGeom prst="rect">
            <a:avLst/>
          </a:prstGeom>
          <a:noFill/>
          <a:ln>
            <a:solidFill>
              <a:srgbClr val="0B98D4"/>
            </a:solidFill>
          </a:ln>
        </p:spPr>
        <p:txBody>
          <a:bodyPr wrap="square" rtlCol="0">
            <a:spAutoFit/>
          </a:bodyPr>
          <a:lstStyle/>
          <a:p>
            <a:pPr algn="ctr"/>
            <a:r>
              <a:rPr lang="en-CA" dirty="0">
                <a:latin typeface="Raleway Light"/>
              </a:rPr>
              <a:t>Income Levels</a:t>
            </a:r>
          </a:p>
        </p:txBody>
      </p:sp>
      <p:sp>
        <p:nvSpPr>
          <p:cNvPr id="24" name="Right Brace 23">
            <a:extLst>
              <a:ext uri="{FF2B5EF4-FFF2-40B4-BE49-F238E27FC236}">
                <a16:creationId xmlns:a16="http://schemas.microsoft.com/office/drawing/2014/main" id="{EB622AE8-2072-4F49-BFD8-38200F7A2C39}"/>
              </a:ext>
            </a:extLst>
          </p:cNvPr>
          <p:cNvSpPr/>
          <p:nvPr/>
        </p:nvSpPr>
        <p:spPr>
          <a:xfrm>
            <a:off x="5466079" y="1435947"/>
            <a:ext cx="9144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5" name="TextBox 24">
            <a:extLst>
              <a:ext uri="{FF2B5EF4-FFF2-40B4-BE49-F238E27FC236}">
                <a16:creationId xmlns:a16="http://schemas.microsoft.com/office/drawing/2014/main" id="{9184DADB-1AE7-4741-AB88-0FBECC79E31B}"/>
              </a:ext>
            </a:extLst>
          </p:cNvPr>
          <p:cNvSpPr txBox="1"/>
          <p:nvPr/>
        </p:nvSpPr>
        <p:spPr>
          <a:xfrm>
            <a:off x="204897" y="2165690"/>
            <a:ext cx="1727200" cy="523220"/>
          </a:xfrm>
          <a:prstGeom prst="rect">
            <a:avLst/>
          </a:prstGeom>
          <a:noFill/>
          <a:ln>
            <a:solidFill>
              <a:srgbClr val="0B98D4"/>
            </a:solidFill>
          </a:ln>
        </p:spPr>
        <p:txBody>
          <a:bodyPr wrap="square" rtlCol="0">
            <a:spAutoFit/>
          </a:bodyPr>
          <a:lstStyle/>
          <a:p>
            <a:pPr algn="ctr"/>
            <a:r>
              <a:rPr lang="en-CA" dirty="0">
                <a:latin typeface="Raleway Light"/>
              </a:rPr>
              <a:t>Immigration &amp; Citizenship</a:t>
            </a:r>
          </a:p>
        </p:txBody>
      </p:sp>
      <p:sp>
        <p:nvSpPr>
          <p:cNvPr id="26" name="TextBox 25">
            <a:extLst>
              <a:ext uri="{FF2B5EF4-FFF2-40B4-BE49-F238E27FC236}">
                <a16:creationId xmlns:a16="http://schemas.microsoft.com/office/drawing/2014/main" id="{77C99DE2-77B1-43F3-8B56-6794127530A5}"/>
              </a:ext>
            </a:extLst>
          </p:cNvPr>
          <p:cNvSpPr txBox="1"/>
          <p:nvPr/>
        </p:nvSpPr>
        <p:spPr>
          <a:xfrm>
            <a:off x="208280" y="2842798"/>
            <a:ext cx="1727200" cy="307777"/>
          </a:xfrm>
          <a:prstGeom prst="rect">
            <a:avLst/>
          </a:prstGeom>
          <a:noFill/>
          <a:ln>
            <a:solidFill>
              <a:srgbClr val="0B98D4"/>
            </a:solidFill>
          </a:ln>
        </p:spPr>
        <p:txBody>
          <a:bodyPr wrap="square" rtlCol="0">
            <a:spAutoFit/>
          </a:bodyPr>
          <a:lstStyle/>
          <a:p>
            <a:pPr algn="ctr"/>
            <a:r>
              <a:rPr lang="en-CA" dirty="0">
                <a:latin typeface="Raleway Light"/>
              </a:rPr>
              <a:t>Visible Minority</a:t>
            </a:r>
          </a:p>
        </p:txBody>
      </p:sp>
      <p:sp>
        <p:nvSpPr>
          <p:cNvPr id="27" name="TextBox 26">
            <a:extLst>
              <a:ext uri="{FF2B5EF4-FFF2-40B4-BE49-F238E27FC236}">
                <a16:creationId xmlns:a16="http://schemas.microsoft.com/office/drawing/2014/main" id="{0439F53F-A232-4526-B6A3-4C42378195CB}"/>
              </a:ext>
            </a:extLst>
          </p:cNvPr>
          <p:cNvSpPr txBox="1"/>
          <p:nvPr/>
        </p:nvSpPr>
        <p:spPr>
          <a:xfrm>
            <a:off x="3843859" y="2688910"/>
            <a:ext cx="1727200" cy="307777"/>
          </a:xfrm>
          <a:prstGeom prst="rect">
            <a:avLst/>
          </a:prstGeom>
          <a:noFill/>
          <a:ln>
            <a:solidFill>
              <a:srgbClr val="0B98D4"/>
            </a:solidFill>
          </a:ln>
        </p:spPr>
        <p:txBody>
          <a:bodyPr wrap="square" rtlCol="0">
            <a:spAutoFit/>
          </a:bodyPr>
          <a:lstStyle/>
          <a:p>
            <a:pPr algn="ctr"/>
            <a:r>
              <a:rPr lang="en-CA" dirty="0">
                <a:latin typeface="Raleway Light"/>
              </a:rPr>
              <a:t>Ethnic Origin</a:t>
            </a:r>
          </a:p>
        </p:txBody>
      </p:sp>
      <p:sp>
        <p:nvSpPr>
          <p:cNvPr id="28" name="TextBox 27">
            <a:extLst>
              <a:ext uri="{FF2B5EF4-FFF2-40B4-BE49-F238E27FC236}">
                <a16:creationId xmlns:a16="http://schemas.microsoft.com/office/drawing/2014/main" id="{8B5581DD-6D47-4D49-97E7-E0C29A30A673}"/>
              </a:ext>
            </a:extLst>
          </p:cNvPr>
          <p:cNvSpPr txBox="1"/>
          <p:nvPr/>
        </p:nvSpPr>
        <p:spPr>
          <a:xfrm>
            <a:off x="3843859" y="2179981"/>
            <a:ext cx="1727200" cy="307777"/>
          </a:xfrm>
          <a:prstGeom prst="rect">
            <a:avLst/>
          </a:prstGeom>
          <a:noFill/>
          <a:ln>
            <a:solidFill>
              <a:srgbClr val="0B98D4"/>
            </a:solidFill>
          </a:ln>
        </p:spPr>
        <p:txBody>
          <a:bodyPr wrap="square" rtlCol="0">
            <a:spAutoFit/>
          </a:bodyPr>
          <a:lstStyle/>
          <a:p>
            <a:pPr algn="ctr"/>
            <a:r>
              <a:rPr lang="en-CA" dirty="0">
                <a:latin typeface="Raleway Light"/>
              </a:rPr>
              <a:t>Education</a:t>
            </a:r>
          </a:p>
        </p:txBody>
      </p:sp>
      <p:sp>
        <p:nvSpPr>
          <p:cNvPr id="29" name="TextBox 28">
            <a:extLst>
              <a:ext uri="{FF2B5EF4-FFF2-40B4-BE49-F238E27FC236}">
                <a16:creationId xmlns:a16="http://schemas.microsoft.com/office/drawing/2014/main" id="{4B03478E-76A0-4389-AC9B-F1C6B907EA26}"/>
              </a:ext>
            </a:extLst>
          </p:cNvPr>
          <p:cNvSpPr txBox="1"/>
          <p:nvPr/>
        </p:nvSpPr>
        <p:spPr>
          <a:xfrm>
            <a:off x="3843859" y="1705066"/>
            <a:ext cx="1727200" cy="307777"/>
          </a:xfrm>
          <a:prstGeom prst="rect">
            <a:avLst/>
          </a:prstGeom>
          <a:noFill/>
          <a:ln>
            <a:solidFill>
              <a:srgbClr val="0B98D4"/>
            </a:solidFill>
          </a:ln>
        </p:spPr>
        <p:txBody>
          <a:bodyPr wrap="square" rtlCol="0">
            <a:spAutoFit/>
          </a:bodyPr>
          <a:lstStyle/>
          <a:p>
            <a:pPr algn="ctr"/>
            <a:r>
              <a:rPr lang="en-CA" dirty="0">
                <a:latin typeface="Raleway Light"/>
              </a:rPr>
              <a:t>Labour</a:t>
            </a:r>
          </a:p>
        </p:txBody>
      </p:sp>
      <p:sp>
        <p:nvSpPr>
          <p:cNvPr id="30" name="TextBox 29">
            <a:extLst>
              <a:ext uri="{FF2B5EF4-FFF2-40B4-BE49-F238E27FC236}">
                <a16:creationId xmlns:a16="http://schemas.microsoft.com/office/drawing/2014/main" id="{4D9FB1A7-EA43-4B01-B984-6AF171886224}"/>
              </a:ext>
            </a:extLst>
          </p:cNvPr>
          <p:cNvSpPr txBox="1"/>
          <p:nvPr/>
        </p:nvSpPr>
        <p:spPr>
          <a:xfrm>
            <a:off x="3843859" y="3213310"/>
            <a:ext cx="1727200" cy="307777"/>
          </a:xfrm>
          <a:prstGeom prst="rect">
            <a:avLst/>
          </a:prstGeom>
          <a:noFill/>
          <a:ln>
            <a:solidFill>
              <a:srgbClr val="0B98D4"/>
            </a:solidFill>
          </a:ln>
        </p:spPr>
        <p:txBody>
          <a:bodyPr wrap="square" rtlCol="0">
            <a:spAutoFit/>
          </a:bodyPr>
          <a:lstStyle/>
          <a:p>
            <a:pPr algn="ctr"/>
            <a:r>
              <a:rPr lang="en-CA" dirty="0">
                <a:latin typeface="Raleway Light"/>
              </a:rPr>
              <a:t>Mobility</a:t>
            </a:r>
          </a:p>
        </p:txBody>
      </p:sp>
      <p:sp>
        <p:nvSpPr>
          <p:cNvPr id="31" name="TextBox 30">
            <a:extLst>
              <a:ext uri="{FF2B5EF4-FFF2-40B4-BE49-F238E27FC236}">
                <a16:creationId xmlns:a16="http://schemas.microsoft.com/office/drawing/2014/main" id="{735B8F58-FF17-4154-BC89-B8E552990DCE}"/>
              </a:ext>
            </a:extLst>
          </p:cNvPr>
          <p:cNvSpPr txBox="1"/>
          <p:nvPr/>
        </p:nvSpPr>
        <p:spPr>
          <a:xfrm>
            <a:off x="668870" y="1212908"/>
            <a:ext cx="4433146" cy="307777"/>
          </a:xfrm>
          <a:prstGeom prst="rect">
            <a:avLst/>
          </a:prstGeom>
          <a:solidFill>
            <a:srgbClr val="0B98D4"/>
          </a:solidFill>
          <a:ln>
            <a:solidFill>
              <a:srgbClr val="0B98D4"/>
            </a:solidFill>
          </a:ln>
        </p:spPr>
        <p:txBody>
          <a:bodyPr wrap="square" rtlCol="0">
            <a:spAutoFit/>
          </a:bodyPr>
          <a:lstStyle/>
          <a:p>
            <a:pPr algn="ctr"/>
            <a:r>
              <a:rPr lang="en-CA" dirty="0">
                <a:solidFill>
                  <a:schemeClr val="bg1"/>
                </a:solidFill>
                <a:latin typeface="Raleway Light"/>
              </a:rPr>
              <a:t>Census Categories </a:t>
            </a:r>
          </a:p>
        </p:txBody>
      </p:sp>
    </p:spTree>
    <p:extLst>
      <p:ext uri="{BB962C8B-B14F-4D97-AF65-F5344CB8AC3E}">
        <p14:creationId xmlns:p14="http://schemas.microsoft.com/office/powerpoint/2010/main" val="1421261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3CFD20-9DE7-4C27-97E2-153DD24F21F1}"/>
              </a:ext>
            </a:extLst>
          </p:cNvPr>
          <p:cNvSpPr/>
          <p:nvPr/>
        </p:nvSpPr>
        <p:spPr>
          <a:xfrm>
            <a:off x="3335123" y="441298"/>
            <a:ext cx="2473754" cy="307777"/>
          </a:xfrm>
          <a:prstGeom prst="rect">
            <a:avLst/>
          </a:prstGeom>
        </p:spPr>
        <p:txBody>
          <a:bodyPr wrap="none">
            <a:spAutoFit/>
          </a:bodyPr>
          <a:lstStyle/>
          <a:p>
            <a:pPr algn="ctr"/>
            <a:r>
              <a:rPr lang="en-CA" b="1" dirty="0">
                <a:latin typeface="Raleway Light"/>
              </a:rPr>
              <a:t>Building a Proof of Concept</a:t>
            </a:r>
            <a:endParaRPr lang="en-CA" dirty="0">
              <a:latin typeface="Raleway Light"/>
            </a:endParaRPr>
          </a:p>
        </p:txBody>
      </p:sp>
      <p:sp>
        <p:nvSpPr>
          <p:cNvPr id="5" name="TextBox 4">
            <a:extLst>
              <a:ext uri="{FF2B5EF4-FFF2-40B4-BE49-F238E27FC236}">
                <a16:creationId xmlns:a16="http://schemas.microsoft.com/office/drawing/2014/main" id="{7294088B-A224-44AD-BA30-82648F421A16}"/>
              </a:ext>
            </a:extLst>
          </p:cNvPr>
          <p:cNvSpPr txBox="1"/>
          <p:nvPr/>
        </p:nvSpPr>
        <p:spPr>
          <a:xfrm>
            <a:off x="869883" y="1762709"/>
            <a:ext cx="7630791" cy="1384995"/>
          </a:xfrm>
          <a:prstGeom prst="rect">
            <a:avLst/>
          </a:prstGeom>
          <a:noFill/>
        </p:spPr>
        <p:txBody>
          <a:bodyPr wrap="square" rtlCol="0">
            <a:spAutoFit/>
          </a:bodyPr>
          <a:lstStyle/>
          <a:p>
            <a:r>
              <a:rPr lang="en-US" dirty="0"/>
              <a:t>Dash Web App</a:t>
            </a:r>
          </a:p>
          <a:p>
            <a:pPr marL="285750" indent="-285750">
              <a:buFont typeface="Arial" panose="020B0604020202020204" pitchFamily="34" charset="0"/>
              <a:buChar char="•"/>
            </a:pPr>
            <a:r>
              <a:rPr lang="en-CA" dirty="0"/>
              <a:t>Getting Started : </a:t>
            </a:r>
            <a:r>
              <a:rPr lang="en-CA" dirty="0">
                <a:hlinkClick r:id="rId2"/>
              </a:rPr>
              <a:t>https://plot.ly/dash/</a:t>
            </a:r>
            <a:endParaRPr lang="en-CA" dirty="0"/>
          </a:p>
          <a:p>
            <a:pPr marL="285750" indent="-285750">
              <a:buFont typeface="Arial" panose="020B0604020202020204" pitchFamily="34" charset="0"/>
              <a:buChar char="•"/>
            </a:pPr>
            <a:r>
              <a:rPr lang="en-CA" dirty="0" err="1"/>
              <a:t>Datacamp’s</a:t>
            </a:r>
            <a:r>
              <a:rPr lang="en-CA" dirty="0"/>
              <a:t> tutorial : </a:t>
            </a:r>
            <a:r>
              <a:rPr lang="en-CA" dirty="0">
                <a:hlinkClick r:id="rId3"/>
              </a:rPr>
              <a:t>https://www.datacamp.com/community/tutorials/learn-build-dash-python</a:t>
            </a:r>
            <a:endParaRPr lang="en-CA" dirty="0"/>
          </a:p>
          <a:p>
            <a:pPr marL="285750" indent="-285750">
              <a:buFont typeface="Arial" panose="020B0604020202020204" pitchFamily="34" charset="0"/>
              <a:buChar char="•"/>
            </a:pPr>
            <a:r>
              <a:rPr lang="en-CA" dirty="0"/>
              <a:t>Dash Dashboards with Code : </a:t>
            </a:r>
            <a:r>
              <a:rPr lang="en-CA" dirty="0">
                <a:hlinkClick r:id="rId4"/>
              </a:rPr>
              <a:t>https://medium.com/plotly/7-new-dash-apps-made-by-the-dash-community-196998112ce3</a:t>
            </a:r>
            <a:endParaRPr lang="en-CA" dirty="0"/>
          </a:p>
        </p:txBody>
      </p:sp>
    </p:spTree>
    <p:extLst>
      <p:ext uri="{BB962C8B-B14F-4D97-AF65-F5344CB8AC3E}">
        <p14:creationId xmlns:p14="http://schemas.microsoft.com/office/powerpoint/2010/main" val="74926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6207-4BF8-46F3-868C-E3747EC18D2D}"/>
              </a:ext>
            </a:extLst>
          </p:cNvPr>
          <p:cNvSpPr>
            <a:spLocks noGrp="1"/>
          </p:cNvSpPr>
          <p:nvPr>
            <p:ph type="title"/>
          </p:nvPr>
        </p:nvSpPr>
        <p:spPr/>
        <p:txBody>
          <a:bodyPr/>
          <a:lstStyle/>
          <a:p>
            <a:r>
              <a:rPr lang="en-CA" dirty="0"/>
              <a:t>Non Profit Data 101</a:t>
            </a:r>
          </a:p>
        </p:txBody>
      </p:sp>
      <p:sp>
        <p:nvSpPr>
          <p:cNvPr id="3" name="Text Placeholder 2">
            <a:extLst>
              <a:ext uri="{FF2B5EF4-FFF2-40B4-BE49-F238E27FC236}">
                <a16:creationId xmlns:a16="http://schemas.microsoft.com/office/drawing/2014/main" id="{D5F50751-718C-4D7F-9FA6-FDF1F6E6E39A}"/>
              </a:ext>
            </a:extLst>
          </p:cNvPr>
          <p:cNvSpPr>
            <a:spLocks noGrp="1"/>
          </p:cNvSpPr>
          <p:nvPr>
            <p:ph type="body" idx="1"/>
          </p:nvPr>
        </p:nvSpPr>
        <p:spPr/>
        <p:txBody>
          <a:bodyPr/>
          <a:lstStyle/>
          <a:p>
            <a:r>
              <a:rPr lang="en-CA" dirty="0"/>
              <a:t>Non Profit data is the same but different than corporate data</a:t>
            </a:r>
          </a:p>
          <a:p>
            <a:r>
              <a:rPr lang="en-CA" dirty="0"/>
              <a:t>We use a CRM</a:t>
            </a:r>
          </a:p>
          <a:p>
            <a:pPr lvl="1"/>
            <a:r>
              <a:rPr lang="en-CA" dirty="0">
                <a:solidFill>
                  <a:schemeClr val="tx1"/>
                </a:solidFill>
              </a:rPr>
              <a:t>Constituent Relationship Management</a:t>
            </a:r>
          </a:p>
          <a:p>
            <a:pPr lvl="1"/>
            <a:r>
              <a:rPr lang="en-CA" dirty="0">
                <a:solidFill>
                  <a:schemeClr val="tx1"/>
                </a:solidFill>
              </a:rPr>
              <a:t>Kids Help Phone uses the most common program – The Raiser’s Edge</a:t>
            </a:r>
          </a:p>
          <a:p>
            <a:r>
              <a:rPr lang="en-CA" dirty="0"/>
              <a:t>All data is from Kids Help Phone Raiser’s Edge Data</a:t>
            </a:r>
          </a:p>
          <a:p>
            <a:r>
              <a:rPr lang="en-CA" dirty="0">
                <a:solidFill>
                  <a:schemeClr val="tx1"/>
                </a:solidFill>
              </a:rPr>
              <a:t>Privacy is very important to all non profits in Canada</a:t>
            </a:r>
          </a:p>
          <a:p>
            <a:endParaRPr lang="en-CA" dirty="0">
              <a:solidFill>
                <a:schemeClr val="tx1"/>
              </a:solidFill>
            </a:endParaRPr>
          </a:p>
          <a:p>
            <a:endParaRPr lang="en-CA" dirty="0">
              <a:solidFill>
                <a:schemeClr val="tx1"/>
              </a:solidFill>
            </a:endParaRPr>
          </a:p>
        </p:txBody>
      </p:sp>
    </p:spTree>
    <p:extLst>
      <p:ext uri="{BB962C8B-B14F-4D97-AF65-F5344CB8AC3E}">
        <p14:creationId xmlns:p14="http://schemas.microsoft.com/office/powerpoint/2010/main" val="1950310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D742-DE3F-402A-B150-D93E4DCE8CC9}"/>
              </a:ext>
            </a:extLst>
          </p:cNvPr>
          <p:cNvSpPr>
            <a:spLocks noGrp="1"/>
          </p:cNvSpPr>
          <p:nvPr>
            <p:ph type="title"/>
          </p:nvPr>
        </p:nvSpPr>
        <p:spPr/>
        <p:txBody>
          <a:bodyPr/>
          <a:lstStyle/>
          <a:p>
            <a:r>
              <a:rPr lang="en-CA" dirty="0"/>
              <a:t>Walker Data</a:t>
            </a:r>
          </a:p>
        </p:txBody>
      </p:sp>
      <p:sp>
        <p:nvSpPr>
          <p:cNvPr id="3" name="Text Placeholder 2">
            <a:extLst>
              <a:ext uri="{FF2B5EF4-FFF2-40B4-BE49-F238E27FC236}">
                <a16:creationId xmlns:a16="http://schemas.microsoft.com/office/drawing/2014/main" id="{3388A2B7-2D63-4643-B9C8-9AC94A1AE0F7}"/>
              </a:ext>
            </a:extLst>
          </p:cNvPr>
          <p:cNvSpPr>
            <a:spLocks noGrp="1"/>
          </p:cNvSpPr>
          <p:nvPr>
            <p:ph type="body" idx="1"/>
          </p:nvPr>
        </p:nvSpPr>
        <p:spPr/>
        <p:txBody>
          <a:bodyPr/>
          <a:lstStyle/>
          <a:p>
            <a:r>
              <a:rPr lang="en-CA" dirty="0"/>
              <a:t>A walker is someone who walked for Kids Help Phone</a:t>
            </a:r>
          </a:p>
          <a:p>
            <a:r>
              <a:rPr lang="en-CA" dirty="0"/>
              <a:t>Each Walker has a unique Constituent ID</a:t>
            </a:r>
          </a:p>
          <a:p>
            <a:endParaRPr lang="en-CA" dirty="0"/>
          </a:p>
        </p:txBody>
      </p:sp>
    </p:spTree>
    <p:extLst>
      <p:ext uri="{BB962C8B-B14F-4D97-AF65-F5344CB8AC3E}">
        <p14:creationId xmlns:p14="http://schemas.microsoft.com/office/powerpoint/2010/main" val="985744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61F9-DDE4-421A-97D1-61BE0029FBBC}"/>
              </a:ext>
            </a:extLst>
          </p:cNvPr>
          <p:cNvSpPr>
            <a:spLocks noGrp="1"/>
          </p:cNvSpPr>
          <p:nvPr>
            <p:ph type="title"/>
          </p:nvPr>
        </p:nvSpPr>
        <p:spPr/>
        <p:txBody>
          <a:bodyPr/>
          <a:lstStyle/>
          <a:p>
            <a:r>
              <a:rPr lang="en-CA" dirty="0"/>
              <a:t>Donor Data</a:t>
            </a:r>
          </a:p>
        </p:txBody>
      </p:sp>
      <p:sp>
        <p:nvSpPr>
          <p:cNvPr id="3" name="Text Placeholder 2">
            <a:extLst>
              <a:ext uri="{FF2B5EF4-FFF2-40B4-BE49-F238E27FC236}">
                <a16:creationId xmlns:a16="http://schemas.microsoft.com/office/drawing/2014/main" id="{B97E32C4-989F-4C51-9793-9581D5822776}"/>
              </a:ext>
            </a:extLst>
          </p:cNvPr>
          <p:cNvSpPr>
            <a:spLocks noGrp="1"/>
          </p:cNvSpPr>
          <p:nvPr>
            <p:ph type="body" idx="1"/>
          </p:nvPr>
        </p:nvSpPr>
        <p:spPr/>
        <p:txBody>
          <a:bodyPr/>
          <a:lstStyle/>
          <a:p>
            <a:r>
              <a:rPr lang="en-CA" dirty="0"/>
              <a:t>A donor is someone who donated to one or more walkers</a:t>
            </a:r>
          </a:p>
          <a:p>
            <a:r>
              <a:rPr lang="en-CA" dirty="0"/>
              <a:t>Each donor has a unique constituent ID</a:t>
            </a:r>
          </a:p>
          <a:p>
            <a:r>
              <a:rPr lang="en-CA" dirty="0"/>
              <a:t>Each donation has a unique donation ID</a:t>
            </a:r>
          </a:p>
          <a:p>
            <a:endParaRPr lang="en-CA" dirty="0"/>
          </a:p>
          <a:p>
            <a:r>
              <a:rPr lang="en-CA" dirty="0"/>
              <a:t>A donor could have many donations </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29587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5" name="Picture 14">
            <a:extLst>
              <a:ext uri="{FF2B5EF4-FFF2-40B4-BE49-F238E27FC236}">
                <a16:creationId xmlns:a16="http://schemas.microsoft.com/office/drawing/2014/main" id="{25734028-0CB1-4728-B3CC-B22975D5CB34}"/>
              </a:ext>
            </a:extLst>
          </p:cNvPr>
          <p:cNvPicPr>
            <a:picLocks noChangeAspect="1"/>
          </p:cNvPicPr>
          <p:nvPr/>
        </p:nvPicPr>
        <p:blipFill>
          <a:blip r:embed="rId3"/>
          <a:stretch>
            <a:fillRect/>
          </a:stretch>
        </p:blipFill>
        <p:spPr>
          <a:xfrm>
            <a:off x="6573910" y="2393441"/>
            <a:ext cx="1255038" cy="1016384"/>
          </a:xfrm>
          <a:prstGeom prst="rect">
            <a:avLst/>
          </a:prstGeom>
        </p:spPr>
      </p:pic>
      <p:sp>
        <p:nvSpPr>
          <p:cNvPr id="116" name="Shape 116"/>
          <p:cNvSpPr txBox="1">
            <a:spLocks noGrp="1"/>
          </p:cNvSpPr>
          <p:nvPr>
            <p:ph type="title"/>
          </p:nvPr>
        </p:nvSpPr>
        <p:spPr>
          <a:xfrm>
            <a:off x="1376775" y="421294"/>
            <a:ext cx="6390450" cy="429525"/>
          </a:xfrm>
          <a:prstGeom prst="rect">
            <a:avLst/>
          </a:prstGeom>
        </p:spPr>
        <p:txBody>
          <a:bodyPr spcFirstLastPara="1" wrap="square" lIns="68569" tIns="68569" rIns="68569" bIns="68569" anchor="t" anchorCtr="0">
            <a:noAutofit/>
          </a:bodyPr>
          <a:lstStyle/>
          <a:p>
            <a:pPr algn="ctr"/>
            <a:r>
              <a:rPr lang="en-CA" dirty="0">
                <a:solidFill>
                  <a:schemeClr val="tx1"/>
                </a:solidFill>
                <a:latin typeface="Raleway Light"/>
              </a:rPr>
              <a:t>PREVIOUS DATATHON PARTNERS</a:t>
            </a:r>
            <a:endParaRPr dirty="0">
              <a:solidFill>
                <a:schemeClr val="tx1"/>
              </a:solidFill>
              <a:latin typeface="Raleway Light"/>
            </a:endParaRPr>
          </a:p>
        </p:txBody>
      </p:sp>
      <p:pic>
        <p:nvPicPr>
          <p:cNvPr id="117" name="Shape 117"/>
          <p:cNvPicPr preferRelativeResize="0"/>
          <p:nvPr/>
        </p:nvPicPr>
        <p:blipFill rotWithShape="1">
          <a:blip r:embed="rId4">
            <a:alphaModFix/>
          </a:blip>
          <a:srcRect/>
          <a:stretch/>
        </p:blipFill>
        <p:spPr>
          <a:xfrm>
            <a:off x="751307" y="1402515"/>
            <a:ext cx="1127495" cy="704684"/>
          </a:xfrm>
          <a:prstGeom prst="rect">
            <a:avLst/>
          </a:prstGeom>
          <a:noFill/>
          <a:ln>
            <a:noFill/>
          </a:ln>
        </p:spPr>
      </p:pic>
      <p:pic>
        <p:nvPicPr>
          <p:cNvPr id="118" name="Shape 118"/>
          <p:cNvPicPr preferRelativeResize="0"/>
          <p:nvPr/>
        </p:nvPicPr>
        <p:blipFill rotWithShape="1">
          <a:blip r:embed="rId5">
            <a:alphaModFix/>
          </a:blip>
          <a:srcRect/>
          <a:stretch/>
        </p:blipFill>
        <p:spPr>
          <a:xfrm>
            <a:off x="1946307" y="1674247"/>
            <a:ext cx="1788821" cy="704685"/>
          </a:xfrm>
          <a:prstGeom prst="rect">
            <a:avLst/>
          </a:prstGeom>
          <a:noFill/>
          <a:ln>
            <a:noFill/>
          </a:ln>
        </p:spPr>
      </p:pic>
      <p:pic>
        <p:nvPicPr>
          <p:cNvPr id="119" name="Shape 119"/>
          <p:cNvPicPr preferRelativeResize="0"/>
          <p:nvPr/>
        </p:nvPicPr>
        <p:blipFill rotWithShape="1">
          <a:blip r:embed="rId6">
            <a:alphaModFix/>
          </a:blip>
          <a:srcRect/>
          <a:stretch/>
        </p:blipFill>
        <p:spPr>
          <a:xfrm>
            <a:off x="751307" y="2309220"/>
            <a:ext cx="1916927" cy="704685"/>
          </a:xfrm>
          <a:prstGeom prst="rect">
            <a:avLst/>
          </a:prstGeom>
          <a:noFill/>
          <a:ln>
            <a:noFill/>
          </a:ln>
        </p:spPr>
      </p:pic>
      <p:pic>
        <p:nvPicPr>
          <p:cNvPr id="120" name="Shape 120"/>
          <p:cNvPicPr preferRelativeResize="0"/>
          <p:nvPr/>
        </p:nvPicPr>
        <p:blipFill rotWithShape="1">
          <a:blip r:embed="rId7">
            <a:alphaModFix/>
          </a:blip>
          <a:srcRect/>
          <a:stretch/>
        </p:blipFill>
        <p:spPr>
          <a:xfrm>
            <a:off x="2586032" y="2705141"/>
            <a:ext cx="2348949" cy="704684"/>
          </a:xfrm>
          <a:prstGeom prst="rect">
            <a:avLst/>
          </a:prstGeom>
          <a:noFill/>
          <a:ln>
            <a:noFill/>
          </a:ln>
        </p:spPr>
      </p:pic>
      <p:pic>
        <p:nvPicPr>
          <p:cNvPr id="121" name="Shape 121"/>
          <p:cNvPicPr preferRelativeResize="0"/>
          <p:nvPr/>
        </p:nvPicPr>
        <p:blipFill rotWithShape="1">
          <a:blip r:embed="rId8">
            <a:alphaModFix/>
          </a:blip>
          <a:srcRect/>
          <a:stretch/>
        </p:blipFill>
        <p:spPr>
          <a:xfrm>
            <a:off x="1315052" y="3342321"/>
            <a:ext cx="627707" cy="704681"/>
          </a:xfrm>
          <a:prstGeom prst="rect">
            <a:avLst/>
          </a:prstGeom>
          <a:noFill/>
          <a:ln>
            <a:noFill/>
          </a:ln>
        </p:spPr>
      </p:pic>
      <p:pic>
        <p:nvPicPr>
          <p:cNvPr id="122" name="Shape 122"/>
          <p:cNvPicPr preferRelativeResize="0"/>
          <p:nvPr/>
        </p:nvPicPr>
        <p:blipFill>
          <a:blip r:embed="rId9">
            <a:alphaModFix/>
          </a:blip>
          <a:stretch>
            <a:fillRect/>
          </a:stretch>
        </p:blipFill>
        <p:spPr>
          <a:xfrm>
            <a:off x="5034821" y="2532968"/>
            <a:ext cx="1855114" cy="650641"/>
          </a:xfrm>
          <a:prstGeom prst="rect">
            <a:avLst/>
          </a:prstGeom>
          <a:noFill/>
          <a:ln>
            <a:noFill/>
          </a:ln>
        </p:spPr>
      </p:pic>
      <p:pic>
        <p:nvPicPr>
          <p:cNvPr id="123" name="Shape 123"/>
          <p:cNvPicPr preferRelativeResize="0"/>
          <p:nvPr/>
        </p:nvPicPr>
        <p:blipFill>
          <a:blip r:embed="rId10">
            <a:alphaModFix/>
          </a:blip>
          <a:stretch>
            <a:fillRect/>
          </a:stretch>
        </p:blipFill>
        <p:spPr>
          <a:xfrm>
            <a:off x="2188507" y="3433327"/>
            <a:ext cx="2791328" cy="532679"/>
          </a:xfrm>
          <a:prstGeom prst="rect">
            <a:avLst/>
          </a:prstGeom>
          <a:noFill/>
          <a:ln>
            <a:noFill/>
          </a:ln>
        </p:spPr>
      </p:pic>
      <p:pic>
        <p:nvPicPr>
          <p:cNvPr id="124" name="Shape 124"/>
          <p:cNvPicPr preferRelativeResize="0"/>
          <p:nvPr/>
        </p:nvPicPr>
        <p:blipFill>
          <a:blip r:embed="rId11">
            <a:alphaModFix/>
          </a:blip>
          <a:stretch>
            <a:fillRect/>
          </a:stretch>
        </p:blipFill>
        <p:spPr>
          <a:xfrm>
            <a:off x="4682481" y="1599514"/>
            <a:ext cx="704681" cy="704681"/>
          </a:xfrm>
          <a:prstGeom prst="rect">
            <a:avLst/>
          </a:prstGeom>
          <a:noFill/>
          <a:ln>
            <a:noFill/>
          </a:ln>
        </p:spPr>
      </p:pic>
      <p:pic>
        <p:nvPicPr>
          <p:cNvPr id="126" name="Shape 126"/>
          <p:cNvPicPr preferRelativeResize="0"/>
          <p:nvPr/>
        </p:nvPicPr>
        <p:blipFill>
          <a:blip r:embed="rId12">
            <a:alphaModFix/>
          </a:blip>
          <a:stretch>
            <a:fillRect/>
          </a:stretch>
        </p:blipFill>
        <p:spPr>
          <a:xfrm>
            <a:off x="3863234" y="1647951"/>
            <a:ext cx="704681" cy="704681"/>
          </a:xfrm>
          <a:prstGeom prst="rect">
            <a:avLst/>
          </a:prstGeom>
          <a:noFill/>
          <a:ln>
            <a:noFill/>
          </a:ln>
        </p:spPr>
      </p:pic>
      <p:pic>
        <p:nvPicPr>
          <p:cNvPr id="127" name="Shape 127"/>
          <p:cNvPicPr preferRelativeResize="0"/>
          <p:nvPr/>
        </p:nvPicPr>
        <p:blipFill>
          <a:blip r:embed="rId13">
            <a:alphaModFix/>
          </a:blip>
          <a:stretch>
            <a:fillRect/>
          </a:stretch>
        </p:blipFill>
        <p:spPr>
          <a:xfrm>
            <a:off x="5678226" y="1827635"/>
            <a:ext cx="1837913" cy="345312"/>
          </a:xfrm>
          <a:prstGeom prst="rect">
            <a:avLst/>
          </a:prstGeom>
          <a:noFill/>
          <a:ln>
            <a:noFill/>
          </a:ln>
        </p:spPr>
      </p:pic>
      <p:pic>
        <p:nvPicPr>
          <p:cNvPr id="1026" name="Picture 2" descr="https://lh5.googleusercontent.com/IVrLHgkpUbSsc3BSDbNHkXbyUECx4ShpmI8TytRfeSXyUMJELjhpQmOo-BrlXumeOX52yI-ZPv_Nf2P1Q9firXOF45Td4MkoCyuQqHBPL7aYzYSW-1dRkjf4-wnOISzHYwjSd_lYA6U"/>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6206" y="3406747"/>
            <a:ext cx="1874520" cy="5758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425AC6C-A4DF-4459-B049-D9BDC502CCCD}"/>
              </a:ext>
            </a:extLst>
          </p:cNvPr>
          <p:cNvPicPr>
            <a:picLocks noChangeAspect="1"/>
          </p:cNvPicPr>
          <p:nvPr/>
        </p:nvPicPr>
        <p:blipFill>
          <a:blip r:embed="rId15"/>
          <a:stretch>
            <a:fillRect/>
          </a:stretch>
        </p:blipFill>
        <p:spPr>
          <a:xfrm>
            <a:off x="2784626" y="4009584"/>
            <a:ext cx="2500307" cy="2143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D4F60-77FB-4E62-8DCE-A3A64DE2ADCF}"/>
              </a:ext>
            </a:extLst>
          </p:cNvPr>
          <p:cNvSpPr>
            <a:spLocks noGrp="1"/>
          </p:cNvSpPr>
          <p:nvPr>
            <p:ph type="title"/>
          </p:nvPr>
        </p:nvSpPr>
        <p:spPr/>
        <p:txBody>
          <a:bodyPr/>
          <a:lstStyle/>
          <a:p>
            <a:r>
              <a:rPr lang="en-CA" dirty="0"/>
              <a:t>Donations linked to Walker</a:t>
            </a:r>
          </a:p>
        </p:txBody>
      </p:sp>
      <p:sp>
        <p:nvSpPr>
          <p:cNvPr id="3" name="Text Placeholder 2">
            <a:extLst>
              <a:ext uri="{FF2B5EF4-FFF2-40B4-BE49-F238E27FC236}">
                <a16:creationId xmlns:a16="http://schemas.microsoft.com/office/drawing/2014/main" id="{8033EF57-199B-40A8-832B-7448A860DB17}"/>
              </a:ext>
            </a:extLst>
          </p:cNvPr>
          <p:cNvSpPr>
            <a:spLocks noGrp="1"/>
          </p:cNvSpPr>
          <p:nvPr>
            <p:ph type="body" idx="1"/>
          </p:nvPr>
        </p:nvSpPr>
        <p:spPr/>
        <p:txBody>
          <a:bodyPr/>
          <a:lstStyle/>
          <a:p>
            <a:r>
              <a:rPr lang="en-CA" dirty="0"/>
              <a:t>This file is a linking table between the donors and walkers</a:t>
            </a:r>
          </a:p>
          <a:p>
            <a:endParaRPr lang="en-CA" dirty="0"/>
          </a:p>
          <a:p>
            <a:r>
              <a:rPr lang="en-CA" dirty="0"/>
              <a:t>Gift Import ID – is the link to the Gift Import ID from </a:t>
            </a:r>
            <a:r>
              <a:rPr lang="en-CA"/>
              <a:t>the Donors </a:t>
            </a:r>
            <a:r>
              <a:rPr lang="en-CA" dirty="0"/>
              <a:t>File</a:t>
            </a:r>
          </a:p>
          <a:p>
            <a:endParaRPr lang="en-CA" dirty="0"/>
          </a:p>
          <a:p>
            <a:r>
              <a:rPr lang="en-CA" dirty="0"/>
              <a:t>Walker Constituent ID – is the link to the Walker File</a:t>
            </a:r>
          </a:p>
          <a:p>
            <a:endParaRPr lang="en-CA" dirty="0"/>
          </a:p>
          <a:p>
            <a:endParaRPr lang="en-CA" dirty="0"/>
          </a:p>
        </p:txBody>
      </p:sp>
    </p:spTree>
    <p:extLst>
      <p:ext uri="{BB962C8B-B14F-4D97-AF65-F5344CB8AC3E}">
        <p14:creationId xmlns:p14="http://schemas.microsoft.com/office/powerpoint/2010/main" val="207574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539335" y="71330"/>
            <a:ext cx="6390450" cy="429525"/>
          </a:xfrm>
          <a:prstGeom prst="rect">
            <a:avLst/>
          </a:prstGeom>
        </p:spPr>
        <p:txBody>
          <a:bodyPr spcFirstLastPara="1" wrap="square" lIns="68569" tIns="68569" rIns="68569" bIns="68569" anchor="t" anchorCtr="0">
            <a:noAutofit/>
          </a:bodyPr>
          <a:lstStyle/>
          <a:p>
            <a:pPr algn="ctr"/>
            <a:r>
              <a:rPr lang="en-CA" dirty="0">
                <a:latin typeface="Raleway Light"/>
              </a:rPr>
              <a:t>Take-home </a:t>
            </a:r>
            <a:r>
              <a:rPr lang="en-CA" dirty="0" err="1">
                <a:latin typeface="Raleway Light"/>
              </a:rPr>
              <a:t>Datathon</a:t>
            </a:r>
            <a:r>
              <a:rPr lang="en-CA" dirty="0">
                <a:latin typeface="Raleway Light"/>
              </a:rPr>
              <a:t> Format</a:t>
            </a:r>
            <a:endParaRPr dirty="0">
              <a:latin typeface="Raleway Light"/>
            </a:endParaRPr>
          </a:p>
        </p:txBody>
      </p:sp>
      <p:sp>
        <p:nvSpPr>
          <p:cNvPr id="2" name="TextBox 1">
            <a:extLst>
              <a:ext uri="{FF2B5EF4-FFF2-40B4-BE49-F238E27FC236}">
                <a16:creationId xmlns:a16="http://schemas.microsoft.com/office/drawing/2014/main" id="{DEA42563-F903-4D6D-895D-0FE63A289686}"/>
              </a:ext>
            </a:extLst>
          </p:cNvPr>
          <p:cNvSpPr txBox="1"/>
          <p:nvPr/>
        </p:nvSpPr>
        <p:spPr>
          <a:xfrm>
            <a:off x="353907" y="490075"/>
            <a:ext cx="8304106" cy="4331955"/>
          </a:xfrm>
          <a:prstGeom prst="rect">
            <a:avLst/>
          </a:prstGeom>
          <a:noFill/>
        </p:spPr>
        <p:txBody>
          <a:bodyPr wrap="square" rtlCol="0">
            <a:spAutoFit/>
          </a:bodyPr>
          <a:lstStyle/>
          <a:p>
            <a:r>
              <a:rPr lang="en-US" sz="1450" b="1" dirty="0">
                <a:solidFill>
                  <a:schemeClr val="accent6"/>
                </a:solidFill>
                <a:latin typeface="Roboto" panose="02000000000000000000" pitchFamily="2" charset="0"/>
                <a:ea typeface="Roboto" panose="02000000000000000000" pitchFamily="2" charset="0"/>
                <a:cs typeface="Roboto" panose="02000000000000000000" pitchFamily="2" charset="0"/>
              </a:rPr>
              <a:t>November 19, 2019</a:t>
            </a:r>
            <a:endParaRPr lang="en-US" sz="1450" b="1" dirty="0">
              <a:latin typeface="Roboto" panose="02000000000000000000" pitchFamily="2" charset="0"/>
              <a:ea typeface="Roboto" panose="02000000000000000000" pitchFamily="2" charset="0"/>
              <a:cs typeface="Roboto" panose="02000000000000000000" pitchFamily="2" charset="0"/>
            </a:endParaRPr>
          </a:p>
          <a:p>
            <a:r>
              <a:rPr lang="en-US" sz="1450" dirty="0">
                <a:latin typeface="Roboto" panose="02000000000000000000" pitchFamily="2" charset="0"/>
                <a:ea typeface="Roboto" panose="02000000000000000000" pitchFamily="2" charset="0"/>
                <a:cs typeface="Roboto" panose="02000000000000000000" pitchFamily="2" charset="0"/>
              </a:rPr>
              <a:t>Day 1 at </a:t>
            </a:r>
            <a:r>
              <a:rPr lang="en-US" sz="1450" dirty="0" err="1">
                <a:latin typeface="Roboto" panose="02000000000000000000" pitchFamily="2" charset="0"/>
                <a:ea typeface="Roboto" panose="02000000000000000000" pitchFamily="2" charset="0"/>
                <a:cs typeface="Roboto" panose="02000000000000000000" pitchFamily="2" charset="0"/>
              </a:rPr>
              <a:t>PayTM</a:t>
            </a:r>
            <a:r>
              <a:rPr lang="en-US" sz="1450" dirty="0">
                <a:latin typeface="Roboto" panose="02000000000000000000" pitchFamily="2" charset="0"/>
                <a:ea typeface="Roboto" panose="02000000000000000000" pitchFamily="2" charset="0"/>
                <a:cs typeface="Roboto" panose="02000000000000000000" pitchFamily="2" charset="0"/>
              </a:rPr>
              <a:t> – Network, form your team and do some Exploratory Data Analysis!</a:t>
            </a:r>
          </a:p>
          <a:p>
            <a:r>
              <a:rPr lang="en-US" sz="1450" dirty="0">
                <a:latin typeface="Roboto" panose="02000000000000000000" pitchFamily="2" charset="0"/>
                <a:ea typeface="Roboto" panose="02000000000000000000" pitchFamily="2" charset="0"/>
                <a:cs typeface="Roboto" panose="02000000000000000000" pitchFamily="2" charset="0"/>
              </a:rPr>
              <a:t>Use this time efficiently so you can ask Kids Help Phone as many questions as possible in person or on Slack.</a:t>
            </a:r>
            <a:br>
              <a:rPr lang="en-US" sz="1450" dirty="0">
                <a:latin typeface="Roboto" panose="02000000000000000000" pitchFamily="2" charset="0"/>
                <a:ea typeface="Roboto" panose="02000000000000000000" pitchFamily="2" charset="0"/>
                <a:cs typeface="Roboto" panose="02000000000000000000" pitchFamily="2" charset="0"/>
              </a:rPr>
            </a:br>
            <a:endParaRPr lang="en-US" sz="1450" dirty="0">
              <a:latin typeface="Roboto" panose="02000000000000000000" pitchFamily="2" charset="0"/>
              <a:ea typeface="Roboto" panose="02000000000000000000" pitchFamily="2" charset="0"/>
              <a:cs typeface="Roboto" panose="02000000000000000000" pitchFamily="2" charset="0"/>
            </a:endParaRPr>
          </a:p>
          <a:p>
            <a:r>
              <a:rPr lang="en-US" sz="1450" b="1" dirty="0">
                <a:solidFill>
                  <a:schemeClr val="accent6"/>
                </a:solidFill>
                <a:latin typeface="Roboto" panose="02000000000000000000" pitchFamily="2" charset="0"/>
                <a:ea typeface="Roboto" panose="02000000000000000000" pitchFamily="2" charset="0"/>
                <a:cs typeface="Roboto" panose="02000000000000000000" pitchFamily="2" charset="0"/>
              </a:rPr>
              <a:t>November 19 2019 to November 24, 2019</a:t>
            </a:r>
          </a:p>
          <a:p>
            <a:r>
              <a:rPr lang="en-US" sz="1450" dirty="0">
                <a:solidFill>
                  <a:schemeClr val="tx1"/>
                </a:solidFill>
                <a:latin typeface="Roboto" panose="02000000000000000000" pitchFamily="2" charset="0"/>
                <a:ea typeface="Roboto" panose="02000000000000000000" pitchFamily="2" charset="0"/>
                <a:cs typeface="Roboto" panose="02000000000000000000" pitchFamily="2" charset="0"/>
              </a:rPr>
              <a:t>Collaborate with your teammates and complete your analyses</a:t>
            </a:r>
          </a:p>
          <a:p>
            <a:endParaRPr lang="en-US" sz="145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50" b="1" dirty="0">
                <a:solidFill>
                  <a:schemeClr val="accent6"/>
                </a:solidFill>
                <a:latin typeface="Roboto" panose="02000000000000000000" pitchFamily="2" charset="0"/>
                <a:ea typeface="Roboto" panose="02000000000000000000" pitchFamily="2" charset="0"/>
                <a:cs typeface="Roboto" panose="02000000000000000000" pitchFamily="2" charset="0"/>
              </a:rPr>
              <a:t>5PM, November 25, 2019</a:t>
            </a:r>
          </a:p>
          <a:p>
            <a:r>
              <a:rPr lang="en-US" sz="1450" dirty="0">
                <a:solidFill>
                  <a:schemeClr val="tx1"/>
                </a:solidFill>
                <a:latin typeface="Roboto" panose="02000000000000000000" pitchFamily="2" charset="0"/>
                <a:ea typeface="Roboto" panose="02000000000000000000" pitchFamily="2" charset="0"/>
                <a:cs typeface="Roboto" panose="02000000000000000000" pitchFamily="2" charset="0"/>
              </a:rPr>
              <a:t>Submit your presentations – Add them to the Final Presentations folder in google Drive :</a:t>
            </a:r>
          </a:p>
          <a:p>
            <a:r>
              <a:rPr lang="en-US" sz="1450" dirty="0">
                <a:solidFill>
                  <a:schemeClr val="tx1"/>
                </a:solidFill>
                <a:latin typeface="Roboto" panose="02000000000000000000" pitchFamily="2" charset="0"/>
                <a:ea typeface="Roboto" panose="02000000000000000000" pitchFamily="2" charset="0"/>
                <a:cs typeface="Roboto" panose="02000000000000000000" pitchFamily="2" charset="0"/>
              </a:rPr>
              <a:t>(Only registered </a:t>
            </a:r>
            <a:r>
              <a:rPr lang="en-US" sz="1450" dirty="0" err="1">
                <a:solidFill>
                  <a:schemeClr val="tx1"/>
                </a:solidFill>
                <a:latin typeface="Roboto" panose="02000000000000000000" pitchFamily="2" charset="0"/>
                <a:ea typeface="Roboto" panose="02000000000000000000" pitchFamily="2" charset="0"/>
                <a:cs typeface="Roboto" panose="02000000000000000000" pitchFamily="2" charset="0"/>
              </a:rPr>
              <a:t>Datathon</a:t>
            </a:r>
            <a:r>
              <a:rPr lang="en-US" sz="1450" dirty="0">
                <a:solidFill>
                  <a:schemeClr val="tx1"/>
                </a:solidFill>
                <a:latin typeface="Roboto" panose="02000000000000000000" pitchFamily="2" charset="0"/>
                <a:ea typeface="Roboto" panose="02000000000000000000" pitchFamily="2" charset="0"/>
                <a:cs typeface="Roboto" panose="02000000000000000000" pitchFamily="2" charset="0"/>
              </a:rPr>
              <a:t> attendees will have access to this Folder. Message us on Slack if you are a registered attendee but still don’t have access to it.)</a:t>
            </a:r>
          </a:p>
          <a:p>
            <a:br>
              <a:rPr lang="en-US" sz="1450" dirty="0">
                <a:latin typeface="Roboto" panose="02000000000000000000" pitchFamily="2" charset="0"/>
                <a:ea typeface="Roboto" panose="02000000000000000000" pitchFamily="2" charset="0"/>
                <a:cs typeface="Roboto" panose="02000000000000000000" pitchFamily="2" charset="0"/>
              </a:rPr>
            </a:br>
            <a:r>
              <a:rPr lang="en-US" sz="1450" b="1" dirty="0">
                <a:solidFill>
                  <a:schemeClr val="accent6"/>
                </a:solidFill>
                <a:latin typeface="Roboto" panose="02000000000000000000" pitchFamily="2" charset="0"/>
                <a:ea typeface="Roboto" panose="02000000000000000000" pitchFamily="2" charset="0"/>
                <a:cs typeface="Roboto" panose="02000000000000000000" pitchFamily="2" charset="0"/>
              </a:rPr>
              <a:t>November 26, 2019</a:t>
            </a:r>
          </a:p>
          <a:p>
            <a:r>
              <a:rPr lang="en-US" sz="1450" dirty="0">
                <a:solidFill>
                  <a:schemeClr val="tx1"/>
                </a:solidFill>
                <a:latin typeface="Roboto" panose="02000000000000000000" pitchFamily="2" charset="0"/>
                <a:ea typeface="Roboto" panose="02000000000000000000" pitchFamily="2" charset="0"/>
                <a:cs typeface="Roboto" panose="02000000000000000000" pitchFamily="2" charset="0"/>
              </a:rPr>
              <a:t>Day 2 at </a:t>
            </a:r>
            <a:r>
              <a:rPr lang="en-US" sz="1450" dirty="0" err="1">
                <a:solidFill>
                  <a:schemeClr val="tx1"/>
                </a:solidFill>
                <a:latin typeface="Roboto" panose="02000000000000000000" pitchFamily="2" charset="0"/>
                <a:ea typeface="Roboto" panose="02000000000000000000" pitchFamily="2" charset="0"/>
                <a:cs typeface="Roboto" panose="02000000000000000000" pitchFamily="2" charset="0"/>
              </a:rPr>
              <a:t>Intelliware</a:t>
            </a:r>
            <a:r>
              <a:rPr lang="en-US" sz="1450" dirty="0">
                <a:solidFill>
                  <a:schemeClr val="tx1"/>
                </a:solidFill>
                <a:latin typeface="Roboto" panose="02000000000000000000" pitchFamily="2" charset="0"/>
                <a:ea typeface="Roboto" panose="02000000000000000000" pitchFamily="2" charset="0"/>
                <a:cs typeface="Roboto" panose="02000000000000000000" pitchFamily="2" charset="0"/>
              </a:rPr>
              <a:t> – Each team will be given 10 mins to present their findings and ~5 mins Q&amp;A time. Kids Help Phone will also be there and may have questions about your insights/analysis.</a:t>
            </a:r>
          </a:p>
          <a:p>
            <a:endParaRPr lang="en-US" sz="145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50" dirty="0">
                <a:solidFill>
                  <a:schemeClr val="tx1"/>
                </a:solidFill>
                <a:latin typeface="Roboto" panose="02000000000000000000" pitchFamily="2" charset="0"/>
                <a:ea typeface="Roboto" panose="02000000000000000000" pitchFamily="2" charset="0"/>
                <a:cs typeface="Roboto" panose="02000000000000000000" pitchFamily="2" charset="0"/>
              </a:rPr>
              <a:t>Even if you were not able to have conclusive findings it would be nice to know your discovery process and what you learned.</a:t>
            </a:r>
          </a:p>
        </p:txBody>
      </p:sp>
    </p:spTree>
    <p:extLst>
      <p:ext uri="{BB962C8B-B14F-4D97-AF65-F5344CB8AC3E}">
        <p14:creationId xmlns:p14="http://schemas.microsoft.com/office/powerpoint/2010/main" val="254114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fade">
                                      <p:cBhvr>
                                        <p:cTn id="15" dur="500"/>
                                        <p:tgtEl>
                                          <p:spTgt spid="2">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fade">
                                      <p:cBhvr>
                                        <p:cTn id="18" dur="500"/>
                                        <p:tgtEl>
                                          <p:spTgt spid="2">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fade">
                                      <p:cBhvr>
                                        <p:cTn id="21" dur="500"/>
                                        <p:tgtEl>
                                          <p:spTgt spid="2">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animEffect transition="in" filter="fade">
                                      <p:cBhvr>
                                        <p:cTn id="26" dur="500"/>
                                        <p:tgtEl>
                                          <p:spTgt spid="2">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animEffect transition="in" filter="fade">
                                      <p:cBhvr>
                                        <p:cTn id="29" dur="500"/>
                                        <p:tgtEl>
                                          <p:spTgt spid="2">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animEffect transition="in" filter="fade">
                                      <p:cBhvr>
                                        <p:cTn id="32"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F76189-00AA-4454-88A9-760C2A028C19}"/>
              </a:ext>
            </a:extLst>
          </p:cNvPr>
          <p:cNvSpPr txBox="1"/>
          <p:nvPr/>
        </p:nvSpPr>
        <p:spPr>
          <a:xfrm>
            <a:off x="470647" y="450476"/>
            <a:ext cx="8575382" cy="2246769"/>
          </a:xfrm>
          <a:prstGeom prst="rect">
            <a:avLst/>
          </a:prstGeom>
          <a:noFill/>
        </p:spPr>
        <p:txBody>
          <a:bodyPr wrap="square" rtlCol="0">
            <a:spAutoFit/>
          </a:bodyPr>
          <a:lstStyle/>
          <a:p>
            <a:r>
              <a:rPr lang="en-CA" b="1" dirty="0">
                <a:solidFill>
                  <a:srgbClr val="0B98D4"/>
                </a:solidFill>
                <a:latin typeface="Roboto" panose="02000000000000000000" pitchFamily="2" charset="0"/>
                <a:ea typeface="Roboto" panose="02000000000000000000" pitchFamily="2" charset="0"/>
                <a:cs typeface="Roboto" panose="02000000000000000000" pitchFamily="2" charset="0"/>
              </a:rPr>
              <a:t>DOs</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Think outside the Box!</a:t>
            </a:r>
          </a:p>
          <a:p>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Ask questions, NFP reps are here to help</a:t>
            </a: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Use reproducible tools e.g. Tableau, MS Excel, R , </a:t>
            </a:r>
            <a:r>
              <a:rPr lang="en-US" dirty="0" err="1">
                <a:latin typeface="Roboto" panose="02000000000000000000" pitchFamily="2" charset="0"/>
                <a:ea typeface="Roboto" panose="02000000000000000000" pitchFamily="2" charset="0"/>
                <a:cs typeface="Roboto" panose="02000000000000000000" pitchFamily="2" charset="0"/>
              </a:rPr>
              <a:t>Jupyter</a:t>
            </a:r>
            <a:r>
              <a:rPr lang="en-US" dirty="0">
                <a:latin typeface="Roboto" panose="02000000000000000000" pitchFamily="2" charset="0"/>
                <a:ea typeface="Roboto" panose="02000000000000000000" pitchFamily="2" charset="0"/>
                <a:cs typeface="Roboto" panose="02000000000000000000" pitchFamily="2" charset="0"/>
              </a:rPr>
              <a:t> Notebooks, </a:t>
            </a:r>
            <a:r>
              <a:rPr lang="en-US" dirty="0" err="1">
                <a:latin typeface="Roboto" panose="02000000000000000000" pitchFamily="2" charset="0"/>
                <a:ea typeface="Roboto" panose="02000000000000000000" pitchFamily="2" charset="0"/>
                <a:cs typeface="Roboto" panose="02000000000000000000" pitchFamily="2" charset="0"/>
              </a:rPr>
              <a:t>PowerBI</a:t>
            </a:r>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Work in groups (recommended at least 2 people in a group)</a:t>
            </a:r>
          </a:p>
          <a:p>
            <a:pPr marL="285750" indent="-285750">
              <a:buFont typeface="Arial" panose="020B0604020202020204" pitchFamily="34" charset="0"/>
              <a:buChar char="•"/>
            </a:pPr>
            <a:endParaRPr lang="en-US"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BE NICE AND HAVE FUN !</a:t>
            </a:r>
            <a:endParaRPr lang="en-CA" dirty="0">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FF2B5EF4-FFF2-40B4-BE49-F238E27FC236}">
                <a16:creationId xmlns:a16="http://schemas.microsoft.com/office/drawing/2014/main" id="{EC0E0310-B226-4A77-BD84-139039D69539}"/>
              </a:ext>
            </a:extLst>
          </p:cNvPr>
          <p:cNvSpPr txBox="1"/>
          <p:nvPr/>
        </p:nvSpPr>
        <p:spPr>
          <a:xfrm>
            <a:off x="470647" y="3684046"/>
            <a:ext cx="3166782" cy="523220"/>
          </a:xfrm>
          <a:prstGeom prst="rect">
            <a:avLst/>
          </a:prstGeom>
          <a:noFill/>
        </p:spPr>
        <p:txBody>
          <a:bodyPr wrap="square" rtlCol="0">
            <a:spAutoFit/>
          </a:bodyPr>
          <a:lstStyle/>
          <a:p>
            <a:r>
              <a:rPr lang="en-CA" b="1" dirty="0">
                <a:solidFill>
                  <a:srgbClr val="FF0000"/>
                </a:solidFill>
                <a:latin typeface="Roboto" panose="02000000000000000000" pitchFamily="2" charset="0"/>
                <a:ea typeface="Roboto" panose="02000000000000000000" pitchFamily="2" charset="0"/>
                <a:cs typeface="Roboto" panose="02000000000000000000" pitchFamily="2" charset="0"/>
              </a:rPr>
              <a:t>DONTs</a:t>
            </a:r>
          </a:p>
          <a:p>
            <a:pPr marL="285750" indent="-285750">
              <a:buFont typeface="Arial" panose="020B0604020202020204" pitchFamily="34" charset="0"/>
              <a:buChar char="•"/>
            </a:pP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Upload data to public places</a:t>
            </a:r>
            <a:endParaRPr lang="en-CA"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9942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4" name="Picture 3"/>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23223" y="3748751"/>
            <a:ext cx="370946" cy="370946"/>
          </a:xfrm>
          <a:prstGeom prst="rect">
            <a:avLst/>
          </a:prstGeom>
        </p:spPr>
      </p:pic>
      <p:pic>
        <p:nvPicPr>
          <p:cNvPr id="5" name="Picture 4"/>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498644" y="3070781"/>
            <a:ext cx="420107" cy="420107"/>
          </a:xfrm>
          <a:prstGeom prst="rect">
            <a:avLst/>
          </a:prstGeom>
        </p:spPr>
      </p:pic>
      <p:sp>
        <p:nvSpPr>
          <p:cNvPr id="9" name="Rectangle 8"/>
          <p:cNvSpPr/>
          <p:nvPr/>
        </p:nvSpPr>
        <p:spPr>
          <a:xfrm>
            <a:off x="1143003" y="642939"/>
            <a:ext cx="1933247" cy="3857625"/>
          </a:xfrm>
          <a:prstGeom prst="rect">
            <a:avLst/>
          </a:prstGeom>
          <a:gradFill>
            <a:gsLst>
              <a:gs pos="0">
                <a:schemeClr val="bg1"/>
              </a:gs>
              <a:gs pos="87000">
                <a:schemeClr val="bg1">
                  <a:lumMod val="95000"/>
                </a:schemeClr>
              </a:gs>
            </a:gsLst>
            <a:lin ang="78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10" name="Shape 11"/>
          <p:cNvSpPr txBox="1">
            <a:spLocks/>
          </p:cNvSpPr>
          <p:nvPr/>
        </p:nvSpPr>
        <p:spPr>
          <a:xfrm>
            <a:off x="2955305" y="680303"/>
            <a:ext cx="3810080" cy="594450"/>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baseline="0">
                <a:solidFill>
                  <a:schemeClr val="accent1"/>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CA" sz="2400" dirty="0">
                <a:latin typeface="Raleway Light"/>
              </a:rPr>
              <a:t>STAY CONNECTED !</a:t>
            </a:r>
          </a:p>
        </p:txBody>
      </p:sp>
      <p:sp>
        <p:nvSpPr>
          <p:cNvPr id="11" name="Shape 12"/>
          <p:cNvSpPr txBox="1">
            <a:spLocks noGrp="1"/>
          </p:cNvSpPr>
          <p:nvPr>
            <p:ph type="sldNum" idx="12"/>
          </p:nvPr>
        </p:nvSpPr>
        <p:spPr>
          <a:xfrm>
            <a:off x="7497345" y="4140350"/>
            <a:ext cx="411525" cy="295200"/>
          </a:xfrm>
          <a:prstGeom prst="rect">
            <a:avLst/>
          </a:prstGeom>
        </p:spPr>
        <p:txBody>
          <a:bodyPr spcFirstLastPara="1" wrap="square" lIns="68569" tIns="68569" rIns="68569" bIns="68569"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a:pPr/>
              <a:t>23</a:t>
            </a:fld>
            <a:endParaRP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37002"/>
          <a:stretch/>
        </p:blipFill>
        <p:spPr>
          <a:xfrm>
            <a:off x="1095499" y="1442045"/>
            <a:ext cx="2004396" cy="3089082"/>
          </a:xfrm>
          <a:prstGeom prst="rect">
            <a:avLst/>
          </a:prstGeom>
        </p:spPr>
      </p:pic>
      <p:sp>
        <p:nvSpPr>
          <p:cNvPr id="27" name="Shape 11"/>
          <p:cNvSpPr txBox="1">
            <a:spLocks/>
          </p:cNvSpPr>
          <p:nvPr/>
        </p:nvSpPr>
        <p:spPr>
          <a:xfrm>
            <a:off x="3856080" y="3748748"/>
            <a:ext cx="3810080" cy="594450"/>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baseline="0">
                <a:solidFill>
                  <a:schemeClr val="accent1"/>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l"/>
            <a:r>
              <a:rPr lang="en-CA" sz="1350" dirty="0" err="1">
                <a:solidFill>
                  <a:srgbClr val="7030A0"/>
                </a:solidFill>
              </a:rPr>
              <a:t>toronto@dataforgood.ca</a:t>
            </a:r>
            <a:endParaRPr lang="en-CA" sz="1350" dirty="0">
              <a:solidFill>
                <a:srgbClr val="7030A0"/>
              </a:solidFill>
            </a:endParaRPr>
          </a:p>
        </p:txBody>
      </p:sp>
      <p:sp>
        <p:nvSpPr>
          <p:cNvPr id="28" name="Shape 11"/>
          <p:cNvSpPr txBox="1">
            <a:spLocks/>
          </p:cNvSpPr>
          <p:nvPr/>
        </p:nvSpPr>
        <p:spPr>
          <a:xfrm>
            <a:off x="3940056" y="3100951"/>
            <a:ext cx="3810080" cy="594450"/>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baseline="0">
                <a:solidFill>
                  <a:schemeClr val="accent1"/>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lgn="l"/>
            <a:r>
              <a:rPr lang="en-CA" sz="1350" dirty="0">
                <a:solidFill>
                  <a:schemeClr val="accent2"/>
                </a:solidFill>
              </a:rPr>
              <a:t>http://dataforgood.ca/</a:t>
            </a:r>
          </a:p>
        </p:txBody>
      </p:sp>
      <p:sp>
        <p:nvSpPr>
          <p:cNvPr id="30" name="Shape 54"/>
          <p:cNvSpPr txBox="1">
            <a:spLocks/>
          </p:cNvSpPr>
          <p:nvPr/>
        </p:nvSpPr>
        <p:spPr>
          <a:xfrm>
            <a:off x="5500178" y="1584200"/>
            <a:ext cx="1265207" cy="594450"/>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baseline="0">
                <a:solidFill>
                  <a:schemeClr val="accent1"/>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lgn="r"/>
            <a:r>
              <a:rPr lang="en-CA" sz="1350" dirty="0">
                <a:solidFill>
                  <a:schemeClr val="accent5">
                    <a:lumMod val="75000"/>
                  </a:schemeClr>
                </a:solidFill>
              </a:rPr>
              <a:t>#</a:t>
            </a:r>
            <a:r>
              <a:rPr lang="en-CA" sz="1350" dirty="0" err="1">
                <a:solidFill>
                  <a:schemeClr val="accent5">
                    <a:lumMod val="75000"/>
                  </a:schemeClr>
                </a:solidFill>
              </a:rPr>
              <a:t>dataforgood</a:t>
            </a:r>
            <a:endParaRPr lang="en-CA" sz="1050" dirty="0">
              <a:solidFill>
                <a:schemeClr val="accent5">
                  <a:lumMod val="75000"/>
                </a:schemeClr>
              </a:solidFill>
            </a:endParaRPr>
          </a:p>
        </p:txBody>
      </p:sp>
      <p:pic>
        <p:nvPicPr>
          <p:cNvPr id="8" name="Picture 7"/>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84142" y="2370284"/>
            <a:ext cx="442631" cy="442631"/>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4142" y="1677812"/>
            <a:ext cx="434609" cy="434609"/>
          </a:xfrm>
          <a:prstGeom prst="rect">
            <a:avLst/>
          </a:prstGeom>
        </p:spPr>
      </p:pic>
      <p:sp>
        <p:nvSpPr>
          <p:cNvPr id="33" name="Shape 11"/>
          <p:cNvSpPr txBox="1">
            <a:spLocks/>
          </p:cNvSpPr>
          <p:nvPr/>
        </p:nvSpPr>
        <p:spPr>
          <a:xfrm>
            <a:off x="3849082" y="2383171"/>
            <a:ext cx="3810080" cy="594450"/>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baseline="0">
                <a:solidFill>
                  <a:schemeClr val="accent1"/>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algn="l"/>
            <a:r>
              <a:rPr lang="en-CA" sz="1350" dirty="0" err="1">
                <a:solidFill>
                  <a:schemeClr val="accent3"/>
                </a:solidFill>
              </a:rPr>
              <a:t>meetup.com</a:t>
            </a:r>
            <a:r>
              <a:rPr lang="en-CA" sz="1350" dirty="0">
                <a:solidFill>
                  <a:schemeClr val="accent3"/>
                </a:solidFill>
              </a:rPr>
              <a:t>/</a:t>
            </a:r>
            <a:r>
              <a:rPr lang="en-CA" sz="1350" dirty="0" err="1">
                <a:solidFill>
                  <a:schemeClr val="accent3"/>
                </a:solidFill>
              </a:rPr>
              <a:t>DataforGood</a:t>
            </a:r>
            <a:endParaRPr lang="en-CA" sz="1350" dirty="0">
              <a:solidFill>
                <a:schemeClr val="accent3"/>
              </a:solidFill>
            </a:endParaRPr>
          </a:p>
        </p:txBody>
      </p:sp>
      <p:sp>
        <p:nvSpPr>
          <p:cNvPr id="34" name="Shape 11"/>
          <p:cNvSpPr txBox="1">
            <a:spLocks/>
          </p:cNvSpPr>
          <p:nvPr/>
        </p:nvSpPr>
        <p:spPr>
          <a:xfrm>
            <a:off x="3925579" y="1700382"/>
            <a:ext cx="3810080" cy="594450"/>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baseline="0">
                <a:solidFill>
                  <a:schemeClr val="accent1"/>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lgn="l"/>
            <a:r>
              <a:rPr lang="en-CA" sz="1350" dirty="0">
                <a:solidFill>
                  <a:schemeClr val="accent5">
                    <a:lumMod val="75000"/>
                  </a:schemeClr>
                </a:solidFill>
              </a:rPr>
              <a:t>@</a:t>
            </a:r>
            <a:r>
              <a:rPr lang="en-CA" sz="1350" dirty="0" err="1">
                <a:solidFill>
                  <a:schemeClr val="accent5">
                    <a:lumMod val="75000"/>
                  </a:schemeClr>
                </a:solidFill>
              </a:rPr>
              <a:t>dataforgoodyyz</a:t>
            </a:r>
            <a:endParaRPr lang="en-CA" sz="1350" dirty="0">
              <a:solidFill>
                <a:schemeClr val="accent5">
                  <a:lumMod val="75000"/>
                </a:schemeClr>
              </a:solidFill>
            </a:endParaRPr>
          </a:p>
        </p:txBody>
      </p:sp>
    </p:spTree>
    <p:extLst>
      <p:ext uri="{BB962C8B-B14F-4D97-AF65-F5344CB8AC3E}">
        <p14:creationId xmlns:p14="http://schemas.microsoft.com/office/powerpoint/2010/main" val="426245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A965-608F-462F-8E3D-C47DE6DE014C}"/>
              </a:ext>
            </a:extLst>
          </p:cNvPr>
          <p:cNvSpPr>
            <a:spLocks noGrp="1"/>
          </p:cNvSpPr>
          <p:nvPr>
            <p:ph type="title"/>
          </p:nvPr>
        </p:nvSpPr>
        <p:spPr/>
        <p:txBody>
          <a:bodyPr/>
          <a:lstStyle/>
          <a:p>
            <a:pPr algn="ctr"/>
            <a:r>
              <a:rPr lang="en-CA" dirty="0">
                <a:latin typeface="Raleway Light"/>
              </a:rPr>
              <a:t>Check out our new leadership roles for 2020!</a:t>
            </a:r>
          </a:p>
        </p:txBody>
      </p:sp>
      <p:pic>
        <p:nvPicPr>
          <p:cNvPr id="7" name="Picture 6" descr="A picture containing cake, table, food&#10;&#10;Description automatically generated">
            <a:extLst>
              <a:ext uri="{FF2B5EF4-FFF2-40B4-BE49-F238E27FC236}">
                <a16:creationId xmlns:a16="http://schemas.microsoft.com/office/drawing/2014/main" id="{37DCBE23-9117-42C8-951F-E0C80216941B}"/>
              </a:ext>
            </a:extLst>
          </p:cNvPr>
          <p:cNvPicPr>
            <a:picLocks noChangeAspect="1"/>
          </p:cNvPicPr>
          <p:nvPr/>
        </p:nvPicPr>
        <p:blipFill>
          <a:blip r:embed="rId2"/>
          <a:stretch>
            <a:fillRect/>
          </a:stretch>
        </p:blipFill>
        <p:spPr>
          <a:xfrm>
            <a:off x="2695974" y="2874163"/>
            <a:ext cx="3456632" cy="12777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extBox 7">
            <a:extLst>
              <a:ext uri="{FF2B5EF4-FFF2-40B4-BE49-F238E27FC236}">
                <a16:creationId xmlns:a16="http://schemas.microsoft.com/office/drawing/2014/main" id="{F01A10B6-FA33-49D9-93ED-A963BFE57B7E}"/>
              </a:ext>
            </a:extLst>
          </p:cNvPr>
          <p:cNvSpPr txBox="1"/>
          <p:nvPr/>
        </p:nvSpPr>
        <p:spPr>
          <a:xfrm>
            <a:off x="1073165" y="1549460"/>
            <a:ext cx="6702250" cy="738664"/>
          </a:xfrm>
          <a:prstGeom prst="rect">
            <a:avLst/>
          </a:prstGeom>
          <a:noFill/>
        </p:spPr>
        <p:txBody>
          <a:bodyPr wrap="square" rtlCol="0">
            <a:spAutoFit/>
          </a:bodyPr>
          <a:lstStyle/>
          <a:p>
            <a:pPr algn="ctr"/>
            <a:r>
              <a:rPr lang="en-CA" dirty="0"/>
              <a:t>We are looking for more ambitious folks who care about making an impact. </a:t>
            </a:r>
          </a:p>
          <a:p>
            <a:pPr algn="ctr"/>
            <a:r>
              <a:rPr lang="en-CA" dirty="0"/>
              <a:t>Apply Today!!</a:t>
            </a:r>
            <a:br>
              <a:rPr lang="en-CA" dirty="0"/>
            </a:br>
            <a:r>
              <a:rPr lang="en-CA" dirty="0"/>
              <a:t> </a:t>
            </a:r>
            <a:r>
              <a:rPr lang="en-CA" dirty="0">
                <a:hlinkClick r:id="rId3"/>
              </a:rPr>
              <a:t>https://t.co/h9o7tIW4gj</a:t>
            </a:r>
            <a:endParaRPr lang="en-CA" dirty="0"/>
          </a:p>
        </p:txBody>
      </p:sp>
    </p:spTree>
    <p:extLst>
      <p:ext uri="{BB962C8B-B14F-4D97-AF65-F5344CB8AC3E}">
        <p14:creationId xmlns:p14="http://schemas.microsoft.com/office/powerpoint/2010/main" val="144088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a:extLst>
              <a:ext uri="{FF2B5EF4-FFF2-40B4-BE49-F238E27FC236}">
                <a16:creationId xmlns:a16="http://schemas.microsoft.com/office/drawing/2014/main" id="{DEA42563-F903-4D6D-895D-0FE63A289686}"/>
              </a:ext>
            </a:extLst>
          </p:cNvPr>
          <p:cNvSpPr txBox="1"/>
          <p:nvPr/>
        </p:nvSpPr>
        <p:spPr>
          <a:xfrm>
            <a:off x="582507" y="1224200"/>
            <a:ext cx="8304106" cy="2769989"/>
          </a:xfrm>
          <a:prstGeom prst="rect">
            <a:avLst/>
          </a:prstGeom>
          <a:noFill/>
        </p:spPr>
        <p:txBody>
          <a:bodyPr wrap="square" rtlCol="0">
            <a:spAutoFit/>
          </a:bodyPr>
          <a:lstStyle/>
          <a:p>
            <a:r>
              <a:rPr lang="en-CA" sz="1450" dirty="0">
                <a:latin typeface="Roboto" panose="02000000000000000000" pitchFamily="2" charset="0"/>
                <a:ea typeface="Roboto" panose="02000000000000000000" pitchFamily="2" charset="0"/>
                <a:cs typeface="Roboto" panose="02000000000000000000" pitchFamily="2" charset="0"/>
              </a:rPr>
              <a:t>1. Registration + check-in 					         18:00 – 18:30</a:t>
            </a:r>
          </a:p>
          <a:p>
            <a:endParaRPr lang="en-CA" sz="1450" dirty="0">
              <a:latin typeface="Roboto" panose="02000000000000000000" pitchFamily="2" charset="0"/>
              <a:ea typeface="Roboto" panose="02000000000000000000" pitchFamily="2" charset="0"/>
              <a:cs typeface="Roboto" panose="02000000000000000000" pitchFamily="2" charset="0"/>
            </a:endParaRPr>
          </a:p>
          <a:p>
            <a:endParaRPr lang="en-CA" sz="1450" dirty="0">
              <a:latin typeface="Roboto" panose="02000000000000000000" pitchFamily="2" charset="0"/>
              <a:ea typeface="Roboto" panose="02000000000000000000" pitchFamily="2" charset="0"/>
              <a:cs typeface="Roboto" panose="02000000000000000000" pitchFamily="2" charset="0"/>
            </a:endParaRPr>
          </a:p>
          <a:p>
            <a:r>
              <a:rPr lang="en-CA" sz="1450" dirty="0">
                <a:latin typeface="Roboto" panose="02000000000000000000" pitchFamily="2" charset="0"/>
                <a:ea typeface="Roboto" panose="02000000000000000000" pitchFamily="2" charset="0"/>
                <a:cs typeface="Roboto" panose="02000000000000000000" pitchFamily="2" charset="0"/>
              </a:rPr>
              <a:t>2.Presentations</a:t>
            </a:r>
            <a:r>
              <a:rPr lang="en-US" sz="1450" dirty="0">
                <a:latin typeface="Roboto" panose="02000000000000000000" pitchFamily="2" charset="0"/>
                <a:ea typeface="Roboto" panose="02000000000000000000" pitchFamily="2" charset="0"/>
                <a:cs typeface="Roboto" panose="02000000000000000000" pitchFamily="2" charset="0"/>
              </a:rPr>
              <a:t> + Q&amp;A session</a:t>
            </a:r>
            <a:r>
              <a:rPr lang="en-CA" sz="1450" dirty="0">
                <a:latin typeface="Roboto" panose="02000000000000000000" pitchFamily="2" charset="0"/>
                <a:ea typeface="Roboto" panose="02000000000000000000" pitchFamily="2" charset="0"/>
                <a:cs typeface="Roboto" panose="02000000000000000000" pitchFamily="2" charset="0"/>
              </a:rPr>
              <a:t>					         18:30 – 19:00</a:t>
            </a:r>
          </a:p>
          <a:p>
            <a:r>
              <a:rPr lang="en-CA" sz="1450" dirty="0">
                <a:solidFill>
                  <a:srgbClr val="0B98D4"/>
                </a:solidFill>
                <a:latin typeface="Roboto" panose="02000000000000000000" pitchFamily="2" charset="0"/>
                <a:ea typeface="Roboto" panose="02000000000000000000" pitchFamily="2" charset="0"/>
                <a:cs typeface="Roboto" panose="02000000000000000000" pitchFamily="2" charset="0"/>
              </a:rPr>
              <a:t>   - Data for Good </a:t>
            </a:r>
          </a:p>
          <a:p>
            <a:r>
              <a:rPr lang="en-CA" sz="1450" dirty="0">
                <a:solidFill>
                  <a:srgbClr val="0B98D4"/>
                </a:solidFill>
                <a:latin typeface="Roboto" panose="02000000000000000000" pitchFamily="2" charset="0"/>
                <a:ea typeface="Roboto" panose="02000000000000000000" pitchFamily="2" charset="0"/>
                <a:cs typeface="Roboto" panose="02000000000000000000" pitchFamily="2" charset="0"/>
              </a:rPr>
              <a:t>   - Event Sponsor: </a:t>
            </a:r>
            <a:r>
              <a:rPr lang="en-CA" sz="1450" dirty="0" err="1">
                <a:solidFill>
                  <a:srgbClr val="0B98D4"/>
                </a:solidFill>
                <a:latin typeface="Roboto" panose="02000000000000000000" pitchFamily="2" charset="0"/>
                <a:ea typeface="Roboto" panose="02000000000000000000" pitchFamily="2" charset="0"/>
                <a:cs typeface="Roboto" panose="02000000000000000000" pitchFamily="2" charset="0"/>
              </a:rPr>
              <a:t>PayTM</a:t>
            </a:r>
            <a:endParaRPr lang="en-CA" sz="1450" dirty="0">
              <a:solidFill>
                <a:srgbClr val="0B98D4"/>
              </a:solidFill>
              <a:latin typeface="Roboto" panose="02000000000000000000" pitchFamily="2" charset="0"/>
              <a:ea typeface="Roboto" panose="02000000000000000000" pitchFamily="2" charset="0"/>
              <a:cs typeface="Roboto" panose="02000000000000000000" pitchFamily="2" charset="0"/>
            </a:endParaRPr>
          </a:p>
          <a:p>
            <a:r>
              <a:rPr lang="en-CA" sz="1450" dirty="0">
                <a:solidFill>
                  <a:srgbClr val="0B98D4"/>
                </a:solidFill>
                <a:latin typeface="Roboto" panose="02000000000000000000" pitchFamily="2" charset="0"/>
                <a:ea typeface="Roboto" panose="02000000000000000000" pitchFamily="2" charset="0"/>
                <a:cs typeface="Roboto" panose="02000000000000000000" pitchFamily="2" charset="0"/>
              </a:rPr>
              <a:t>   - Featured NFP: KHP</a:t>
            </a:r>
            <a:endParaRPr lang="en-CA" sz="1450" dirty="0">
              <a:latin typeface="Roboto" panose="02000000000000000000" pitchFamily="2" charset="0"/>
              <a:ea typeface="Roboto" panose="02000000000000000000" pitchFamily="2" charset="0"/>
              <a:cs typeface="Roboto" panose="02000000000000000000" pitchFamily="2" charset="0"/>
            </a:endParaRPr>
          </a:p>
          <a:p>
            <a:endParaRPr lang="en-CA" sz="1450" dirty="0">
              <a:latin typeface="Roboto" panose="02000000000000000000" pitchFamily="2" charset="0"/>
              <a:ea typeface="Roboto" panose="02000000000000000000" pitchFamily="2" charset="0"/>
              <a:cs typeface="Roboto" panose="02000000000000000000" pitchFamily="2" charset="0"/>
            </a:endParaRPr>
          </a:p>
          <a:p>
            <a:r>
              <a:rPr lang="en-CA" sz="1450" dirty="0">
                <a:latin typeface="Roboto" panose="02000000000000000000" pitchFamily="2" charset="0"/>
                <a:ea typeface="Roboto" panose="02000000000000000000" pitchFamily="2" charset="0"/>
                <a:cs typeface="Roboto" panose="02000000000000000000" pitchFamily="2" charset="0"/>
              </a:rPr>
              <a:t>3. Group Formations + Preparation + Exploratory Data Analysis	                           19:30 - 21:00</a:t>
            </a:r>
          </a:p>
          <a:p>
            <a:r>
              <a:rPr lang="en-CA" sz="1450" dirty="0">
                <a:solidFill>
                  <a:srgbClr val="0B98D4"/>
                </a:solidFill>
                <a:latin typeface="Roboto" panose="02000000000000000000" pitchFamily="2" charset="0"/>
                <a:ea typeface="Roboto" panose="02000000000000000000" pitchFamily="2" charset="0"/>
                <a:cs typeface="Roboto" panose="02000000000000000000" pitchFamily="2" charset="0"/>
              </a:rPr>
              <a:t>    Your Turn</a:t>
            </a:r>
          </a:p>
          <a:p>
            <a:endParaRPr lang="en-CA" sz="1450" dirty="0">
              <a:solidFill>
                <a:srgbClr val="0B98D4"/>
              </a:solidFill>
              <a:latin typeface="Roboto" panose="02000000000000000000" pitchFamily="2" charset="0"/>
              <a:ea typeface="Roboto" panose="02000000000000000000" pitchFamily="2" charset="0"/>
              <a:cs typeface="Roboto" panose="02000000000000000000" pitchFamily="2" charset="0"/>
            </a:endParaRPr>
          </a:p>
          <a:p>
            <a:r>
              <a:rPr lang="en-CA" sz="1450" dirty="0">
                <a:latin typeface="Roboto" panose="02000000000000000000" pitchFamily="2" charset="0"/>
                <a:ea typeface="Roboto" panose="02000000000000000000" pitchFamily="2" charset="0"/>
                <a:cs typeface="Roboto" panose="02000000000000000000" pitchFamily="2" charset="0"/>
              </a:rPr>
              <a:t>					</a:t>
            </a:r>
          </a:p>
        </p:txBody>
      </p:sp>
      <p:sp>
        <p:nvSpPr>
          <p:cNvPr id="6" name="Shape 60">
            <a:extLst>
              <a:ext uri="{FF2B5EF4-FFF2-40B4-BE49-F238E27FC236}">
                <a16:creationId xmlns:a16="http://schemas.microsoft.com/office/drawing/2014/main" id="{3E028EBA-06C2-42ED-BF41-079B15934DAD}"/>
              </a:ext>
            </a:extLst>
          </p:cNvPr>
          <p:cNvSpPr txBox="1">
            <a:spLocks/>
          </p:cNvSpPr>
          <p:nvPr/>
        </p:nvSpPr>
        <p:spPr>
          <a:xfrm>
            <a:off x="1467897" y="418754"/>
            <a:ext cx="6390450" cy="4295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mj-lt"/>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ctr"/>
            <a:r>
              <a:rPr lang="en-CA" dirty="0">
                <a:latin typeface="Raleway Light"/>
              </a:rPr>
              <a:t>Day 1 AGENDA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BFE92-134E-471F-AE87-791441772981}"/>
              </a:ext>
            </a:extLst>
          </p:cNvPr>
          <p:cNvSpPr>
            <a:spLocks noGrp="1"/>
          </p:cNvSpPr>
          <p:nvPr>
            <p:ph type="title"/>
          </p:nvPr>
        </p:nvSpPr>
        <p:spPr>
          <a:xfrm>
            <a:off x="3135086" y="324445"/>
            <a:ext cx="2702805" cy="572700"/>
          </a:xfrm>
        </p:spPr>
        <p:txBody>
          <a:bodyPr/>
          <a:lstStyle/>
          <a:p>
            <a:pPr algn="ctr"/>
            <a:r>
              <a:rPr lang="en-CA" dirty="0">
                <a:latin typeface="Raleway Light"/>
              </a:rPr>
              <a:t>Event Sponsor</a:t>
            </a:r>
          </a:p>
        </p:txBody>
      </p:sp>
      <p:pic>
        <p:nvPicPr>
          <p:cNvPr id="5" name="Picture 4" descr="A picture containing drawing&#10;&#10;Description automatically generated">
            <a:extLst>
              <a:ext uri="{FF2B5EF4-FFF2-40B4-BE49-F238E27FC236}">
                <a16:creationId xmlns:a16="http://schemas.microsoft.com/office/drawing/2014/main" id="{6319F1F5-BF34-4223-BD52-5EA425A01809}"/>
              </a:ext>
            </a:extLst>
          </p:cNvPr>
          <p:cNvPicPr>
            <a:picLocks noChangeAspect="1"/>
          </p:cNvPicPr>
          <p:nvPr/>
        </p:nvPicPr>
        <p:blipFill>
          <a:blip r:embed="rId2"/>
          <a:stretch>
            <a:fillRect/>
          </a:stretch>
        </p:blipFill>
        <p:spPr>
          <a:xfrm>
            <a:off x="2944369" y="1225271"/>
            <a:ext cx="2980174" cy="2980174"/>
          </a:xfrm>
          <a:prstGeom prst="rect">
            <a:avLst/>
          </a:prstGeom>
        </p:spPr>
      </p:pic>
    </p:spTree>
    <p:extLst>
      <p:ext uri="{BB962C8B-B14F-4D97-AF65-F5344CB8AC3E}">
        <p14:creationId xmlns:p14="http://schemas.microsoft.com/office/powerpoint/2010/main" val="773520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p:nvSpPr>
          <p:cNvPr id="3" name="Title 2"/>
          <p:cNvSpPr>
            <a:spLocks noGrp="1"/>
          </p:cNvSpPr>
          <p:nvPr>
            <p:ph type="title"/>
          </p:nvPr>
        </p:nvSpPr>
        <p:spPr>
          <a:xfrm>
            <a:off x="957156" y="60558"/>
            <a:ext cx="7084183" cy="468488"/>
          </a:xfrm>
        </p:spPr>
        <p:txBody>
          <a:bodyPr/>
          <a:lstStyle/>
          <a:p>
            <a:pPr algn="ctr"/>
            <a:r>
              <a:rPr lang="en-US" sz="2000" dirty="0">
                <a:latin typeface="Raleway Light"/>
              </a:rPr>
              <a:t>Some Good News First!</a:t>
            </a:r>
          </a:p>
        </p:txBody>
      </p:sp>
      <p:sp>
        <p:nvSpPr>
          <p:cNvPr id="5" name="TextBox 4">
            <a:extLst>
              <a:ext uri="{FF2B5EF4-FFF2-40B4-BE49-F238E27FC236}">
                <a16:creationId xmlns:a16="http://schemas.microsoft.com/office/drawing/2014/main" id="{7211728E-7189-4CBE-AC71-61C3E30368B2}"/>
              </a:ext>
            </a:extLst>
          </p:cNvPr>
          <p:cNvSpPr txBox="1"/>
          <p:nvPr/>
        </p:nvSpPr>
        <p:spPr>
          <a:xfrm>
            <a:off x="472758" y="440625"/>
            <a:ext cx="7908131" cy="861774"/>
          </a:xfrm>
          <a:prstGeom prst="rect">
            <a:avLst/>
          </a:prstGeom>
          <a:noFill/>
        </p:spPr>
        <p:txBody>
          <a:bodyPr wrap="square" rtlCol="0">
            <a:spAutoFit/>
          </a:bodyPr>
          <a:lstStyle/>
          <a:p>
            <a:r>
              <a:rPr lang="en-US" sz="1600" b="1" dirty="0">
                <a:solidFill>
                  <a:schemeClr val="accent6"/>
                </a:solidFill>
              </a:rPr>
              <a:t>Youth Without Shelter</a:t>
            </a:r>
          </a:p>
          <a:p>
            <a:r>
              <a:rPr lang="en-CA" sz="1600" dirty="0">
                <a:solidFill>
                  <a:schemeClr val="tx1"/>
                </a:solidFill>
              </a:rPr>
              <a:t>Used analyses and visualizations from our Datathon for validating characteristics of their </a:t>
            </a:r>
            <a:r>
              <a:rPr lang="en-CA" sz="1600" i="1" dirty="0">
                <a:solidFill>
                  <a:schemeClr val="tx1"/>
                </a:solidFill>
                <a:latin typeface="Roboto" panose="02000000000000000000"/>
              </a:rPr>
              <a:t>high-volume</a:t>
            </a:r>
            <a:r>
              <a:rPr lang="en-CA" sz="1600" dirty="0">
                <a:solidFill>
                  <a:schemeClr val="tx1"/>
                </a:solidFill>
                <a:latin typeface="Roboto" panose="02000000000000000000"/>
              </a:rPr>
              <a:t> groups to concentrate donor engagement and activities.</a:t>
            </a:r>
            <a:endParaRPr lang="en-CA" sz="1600" dirty="0">
              <a:solidFill>
                <a:schemeClr val="tx1"/>
              </a:solidFill>
            </a:endParaRPr>
          </a:p>
        </p:txBody>
      </p:sp>
      <p:graphicFrame>
        <p:nvGraphicFramePr>
          <p:cNvPr id="4" name="Object 3">
            <a:hlinkClick r:id="" action="ppaction://ole?verb=0"/>
            <a:extLst>
              <a:ext uri="{FF2B5EF4-FFF2-40B4-BE49-F238E27FC236}">
                <a16:creationId xmlns:a16="http://schemas.microsoft.com/office/drawing/2014/main" id="{8291D0B8-F128-425D-BD55-9E49798CEBBB}"/>
              </a:ext>
            </a:extLst>
          </p:cNvPr>
          <p:cNvGraphicFramePr>
            <a:graphicFrameLocks noChangeAspect="1"/>
          </p:cNvGraphicFramePr>
          <p:nvPr>
            <p:extLst>
              <p:ext uri="{D42A27DB-BD31-4B8C-83A1-F6EECF244321}">
                <p14:modId xmlns:p14="http://schemas.microsoft.com/office/powerpoint/2010/main" val="1735764860"/>
              </p:ext>
            </p:extLst>
          </p:nvPr>
        </p:nvGraphicFramePr>
        <p:xfrm>
          <a:off x="462870" y="1223456"/>
          <a:ext cx="5811837" cy="3268662"/>
        </p:xfrm>
        <a:graphic>
          <a:graphicData uri="http://schemas.openxmlformats.org/presentationml/2006/ole">
            <mc:AlternateContent xmlns:mc="http://schemas.openxmlformats.org/markup-compatibility/2006">
              <mc:Choice xmlns:v="urn:schemas-microsoft-com:vml" Requires="v">
                <p:oleObj spid="_x0000_s1108" name="Presentation" r:id="rId4" imgW="1661270" imgH="934330" progId="PowerPoint.Show.12">
                  <p:embed/>
                </p:oleObj>
              </mc:Choice>
              <mc:Fallback>
                <p:oleObj name="Presentation" r:id="rId4" imgW="1661270" imgH="934330" progId="PowerPoint.Show.12">
                  <p:embed/>
                  <p:pic>
                    <p:nvPicPr>
                      <p:cNvPr id="6" name="Object 5">
                        <a:hlinkClick r:id="" action="ppaction://ole?verb=0"/>
                        <a:extLst>
                          <a:ext uri="{FF2B5EF4-FFF2-40B4-BE49-F238E27FC236}">
                            <a16:creationId xmlns:a16="http://schemas.microsoft.com/office/drawing/2014/main" id="{18068254-2823-4C89-AB64-FB5B4D895270}"/>
                          </a:ext>
                        </a:extLst>
                      </p:cNvPr>
                      <p:cNvPicPr/>
                      <p:nvPr/>
                    </p:nvPicPr>
                    <p:blipFill>
                      <a:blip r:embed="rId5"/>
                      <a:stretch>
                        <a:fillRect/>
                      </a:stretch>
                    </p:blipFill>
                    <p:spPr>
                      <a:xfrm>
                        <a:off x="462870" y="1223456"/>
                        <a:ext cx="5811837" cy="3268662"/>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820DBAB0-22F5-496B-A71E-966AC5F923B4}"/>
              </a:ext>
            </a:extLst>
          </p:cNvPr>
          <p:cNvPicPr>
            <a:picLocks noChangeAspect="1"/>
          </p:cNvPicPr>
          <p:nvPr/>
        </p:nvPicPr>
        <p:blipFill>
          <a:blip r:embed="rId6"/>
          <a:stretch>
            <a:fillRect/>
          </a:stretch>
        </p:blipFill>
        <p:spPr>
          <a:xfrm>
            <a:off x="462870" y="4671644"/>
            <a:ext cx="3263401" cy="3509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p:nvSpPr>
          <p:cNvPr id="3" name="Title 2"/>
          <p:cNvSpPr>
            <a:spLocks noGrp="1"/>
          </p:cNvSpPr>
          <p:nvPr>
            <p:ph type="title"/>
          </p:nvPr>
        </p:nvSpPr>
        <p:spPr>
          <a:xfrm>
            <a:off x="957156" y="60558"/>
            <a:ext cx="7084183" cy="572700"/>
          </a:xfrm>
        </p:spPr>
        <p:txBody>
          <a:bodyPr/>
          <a:lstStyle/>
          <a:p>
            <a:pPr algn="ctr"/>
            <a:r>
              <a:rPr lang="en-US" sz="2000" dirty="0">
                <a:latin typeface="Raleway Light"/>
              </a:rPr>
              <a:t>Some Good News First!</a:t>
            </a:r>
          </a:p>
        </p:txBody>
      </p:sp>
      <p:sp>
        <p:nvSpPr>
          <p:cNvPr id="5" name="TextBox 4">
            <a:extLst>
              <a:ext uri="{FF2B5EF4-FFF2-40B4-BE49-F238E27FC236}">
                <a16:creationId xmlns:a16="http://schemas.microsoft.com/office/drawing/2014/main" id="{7211728E-7189-4CBE-AC71-61C3E30368B2}"/>
              </a:ext>
            </a:extLst>
          </p:cNvPr>
          <p:cNvSpPr txBox="1"/>
          <p:nvPr/>
        </p:nvSpPr>
        <p:spPr>
          <a:xfrm>
            <a:off x="545181" y="468506"/>
            <a:ext cx="7908131" cy="1323439"/>
          </a:xfrm>
          <a:prstGeom prst="rect">
            <a:avLst/>
          </a:prstGeom>
          <a:noFill/>
        </p:spPr>
        <p:txBody>
          <a:bodyPr wrap="square" rtlCol="0">
            <a:spAutoFit/>
          </a:bodyPr>
          <a:lstStyle/>
          <a:p>
            <a:r>
              <a:rPr lang="en-US" sz="1600" b="1" dirty="0">
                <a:solidFill>
                  <a:schemeClr val="accent6"/>
                </a:solidFill>
              </a:rPr>
              <a:t>East End United</a:t>
            </a:r>
          </a:p>
          <a:p>
            <a:endParaRPr lang="en-CA" sz="1600" b="1" dirty="0">
              <a:solidFill>
                <a:schemeClr val="accent6"/>
              </a:solidFill>
            </a:endParaRPr>
          </a:p>
          <a:p>
            <a:pPr marL="285750" indent="-285750">
              <a:buFont typeface="Arial" panose="020B0604020202020204" pitchFamily="34" charset="0"/>
              <a:buChar char="•"/>
            </a:pPr>
            <a:r>
              <a:rPr lang="en-CA" sz="1600" dirty="0">
                <a:solidFill>
                  <a:schemeClr val="tx1"/>
                </a:solidFill>
              </a:rPr>
              <a:t>Our First Datathon with 100% Open Data – extracted from Meetup.com, Eventbrite.com, Eventful.com and Census data from Statistics Canada</a:t>
            </a:r>
          </a:p>
          <a:p>
            <a:pPr marL="285750" indent="-285750">
              <a:buFont typeface="Arial" panose="020B0604020202020204" pitchFamily="34" charset="0"/>
              <a:buChar char="•"/>
            </a:pPr>
            <a:endParaRPr lang="en-CA" sz="1600" dirty="0">
              <a:solidFill>
                <a:schemeClr val="tx1"/>
              </a:solidFill>
            </a:endParaRPr>
          </a:p>
        </p:txBody>
      </p:sp>
      <p:pic>
        <p:nvPicPr>
          <p:cNvPr id="14" name="Picture 13">
            <a:extLst>
              <a:ext uri="{FF2B5EF4-FFF2-40B4-BE49-F238E27FC236}">
                <a16:creationId xmlns:a16="http://schemas.microsoft.com/office/drawing/2014/main" id="{00BC47FF-F343-48C9-9487-ABD5045BF555}"/>
              </a:ext>
            </a:extLst>
          </p:cNvPr>
          <p:cNvPicPr>
            <a:picLocks noChangeAspect="1"/>
          </p:cNvPicPr>
          <p:nvPr/>
        </p:nvPicPr>
        <p:blipFill>
          <a:blip r:embed="rId3"/>
          <a:stretch>
            <a:fillRect/>
          </a:stretch>
        </p:blipFill>
        <p:spPr>
          <a:xfrm>
            <a:off x="478576" y="1954208"/>
            <a:ext cx="8041339" cy="2134467"/>
          </a:xfrm>
          <a:prstGeom prst="rect">
            <a:avLst/>
          </a:prstGeom>
        </p:spPr>
      </p:pic>
    </p:spTree>
    <p:extLst>
      <p:ext uri="{BB962C8B-B14F-4D97-AF65-F5344CB8AC3E}">
        <p14:creationId xmlns:p14="http://schemas.microsoft.com/office/powerpoint/2010/main" val="2800799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3" name="Title 2"/>
          <p:cNvSpPr>
            <a:spLocks noGrp="1"/>
          </p:cNvSpPr>
          <p:nvPr>
            <p:ph type="title"/>
          </p:nvPr>
        </p:nvSpPr>
        <p:spPr>
          <a:xfrm>
            <a:off x="957158" y="731375"/>
            <a:ext cx="7084183" cy="572700"/>
          </a:xfrm>
        </p:spPr>
        <p:txBody>
          <a:bodyPr/>
          <a:lstStyle/>
          <a:p>
            <a:pPr algn="ctr"/>
            <a:r>
              <a:rPr lang="en-US" sz="2400" dirty="0">
                <a:latin typeface="Raleway Light"/>
              </a:rPr>
              <a:t>Featured NFP</a:t>
            </a:r>
          </a:p>
        </p:txBody>
      </p:sp>
      <p:pic>
        <p:nvPicPr>
          <p:cNvPr id="2" name="Picture 1">
            <a:extLst>
              <a:ext uri="{FF2B5EF4-FFF2-40B4-BE49-F238E27FC236}">
                <a16:creationId xmlns:a16="http://schemas.microsoft.com/office/drawing/2014/main" id="{4905B70F-CB90-48AD-B705-C49382D226FD}"/>
              </a:ext>
            </a:extLst>
          </p:cNvPr>
          <p:cNvPicPr>
            <a:picLocks noChangeAspect="1"/>
          </p:cNvPicPr>
          <p:nvPr/>
        </p:nvPicPr>
        <p:blipFill>
          <a:blip r:embed="rId3"/>
          <a:stretch>
            <a:fillRect/>
          </a:stretch>
        </p:blipFill>
        <p:spPr>
          <a:xfrm>
            <a:off x="2847975" y="1933574"/>
            <a:ext cx="3448050" cy="561975"/>
          </a:xfrm>
          <a:prstGeom prst="rect">
            <a:avLst/>
          </a:prstGeom>
        </p:spPr>
      </p:pic>
      <p:sp>
        <p:nvSpPr>
          <p:cNvPr id="5" name="TextBox 4">
            <a:extLst>
              <a:ext uri="{FF2B5EF4-FFF2-40B4-BE49-F238E27FC236}">
                <a16:creationId xmlns:a16="http://schemas.microsoft.com/office/drawing/2014/main" id="{7211728E-7189-4CBE-AC71-61C3E30368B2}"/>
              </a:ext>
            </a:extLst>
          </p:cNvPr>
          <p:cNvSpPr txBox="1"/>
          <p:nvPr/>
        </p:nvSpPr>
        <p:spPr>
          <a:xfrm>
            <a:off x="3414713" y="2494063"/>
            <a:ext cx="2207418" cy="307777"/>
          </a:xfrm>
          <a:prstGeom prst="rect">
            <a:avLst/>
          </a:prstGeom>
          <a:noFill/>
        </p:spPr>
        <p:txBody>
          <a:bodyPr wrap="square" rtlCol="0">
            <a:spAutoFit/>
          </a:bodyPr>
          <a:lstStyle/>
          <a:p>
            <a:r>
              <a:rPr lang="en-CA" dirty="0">
                <a:hlinkClick r:id="rId4"/>
              </a:rPr>
              <a:t>https://kidshelpphone.ca/</a:t>
            </a:r>
            <a:endParaRPr lang="en-CA" dirty="0"/>
          </a:p>
        </p:txBody>
      </p:sp>
    </p:spTree>
    <p:extLst>
      <p:ext uri="{BB962C8B-B14F-4D97-AF65-F5344CB8AC3E}">
        <p14:creationId xmlns:p14="http://schemas.microsoft.com/office/powerpoint/2010/main" val="856163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5E5330-8CFB-47B5-B0FA-97577C53F4E3}"/>
              </a:ext>
            </a:extLst>
          </p:cNvPr>
          <p:cNvSpPr txBox="1">
            <a:spLocks/>
          </p:cNvSpPr>
          <p:nvPr/>
        </p:nvSpPr>
        <p:spPr>
          <a:xfrm>
            <a:off x="1161144" y="325220"/>
            <a:ext cx="7084183"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charset="0"/>
                <a:ea typeface="Arial" charset="0"/>
                <a:cs typeface="Arial" charset="0"/>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algn="ctr"/>
            <a:r>
              <a:rPr lang="en-US" sz="2400" b="1" dirty="0">
                <a:solidFill>
                  <a:srgbClr val="7030A0"/>
                </a:solidFill>
                <a:latin typeface="Raleway Light"/>
              </a:rPr>
              <a:t>KHP </a:t>
            </a:r>
            <a:r>
              <a:rPr lang="en-US" sz="2400" b="1" dirty="0" err="1">
                <a:solidFill>
                  <a:srgbClr val="7030A0"/>
                </a:solidFill>
                <a:latin typeface="Raleway Light"/>
              </a:rPr>
              <a:t>Datathon</a:t>
            </a:r>
            <a:r>
              <a:rPr lang="en-US" sz="2400" b="1" dirty="0">
                <a:solidFill>
                  <a:srgbClr val="7030A0"/>
                </a:solidFill>
                <a:latin typeface="Raleway Light"/>
              </a:rPr>
              <a:t> Objectives</a:t>
            </a:r>
          </a:p>
        </p:txBody>
      </p:sp>
      <p:sp>
        <p:nvSpPr>
          <p:cNvPr id="2" name="Rectangle 1">
            <a:extLst>
              <a:ext uri="{FF2B5EF4-FFF2-40B4-BE49-F238E27FC236}">
                <a16:creationId xmlns:a16="http://schemas.microsoft.com/office/drawing/2014/main" id="{14448371-1D93-4ECC-A564-581BB5E328F3}"/>
              </a:ext>
            </a:extLst>
          </p:cNvPr>
          <p:cNvSpPr/>
          <p:nvPr/>
        </p:nvSpPr>
        <p:spPr>
          <a:xfrm>
            <a:off x="264318" y="1363641"/>
            <a:ext cx="8586787" cy="2585323"/>
          </a:xfrm>
          <a:prstGeom prst="rect">
            <a:avLst/>
          </a:prstGeom>
        </p:spPr>
        <p:txBody>
          <a:bodyPr wrap="square">
            <a:spAutoFit/>
          </a:bodyPr>
          <a:lstStyle/>
          <a:p>
            <a:pPr fontAlgn="t"/>
            <a:r>
              <a:rPr lang="en-US" sz="1800" b="1" dirty="0">
                <a:solidFill>
                  <a:srgbClr val="7030A0"/>
                </a:solidFill>
                <a:latin typeface="Roboto"/>
              </a:rPr>
              <a:t>1. </a:t>
            </a:r>
            <a:r>
              <a:rPr lang="en-US" sz="1800" dirty="0">
                <a:latin typeface="Roboto" panose="02000000000000000000" pitchFamily="2" charset="0"/>
                <a:ea typeface="Roboto" panose="02000000000000000000" pitchFamily="2" charset="0"/>
                <a:cs typeface="Roboto" panose="02000000000000000000" pitchFamily="2" charset="0"/>
              </a:rPr>
              <a:t>Generate a map of segmented profiles of current KHP walkers/donors using geographical data from StatsCan and existing walkers/donors data</a:t>
            </a:r>
          </a:p>
          <a:p>
            <a:pPr algn="ctr"/>
            <a:endParaRPr lang="en-US" sz="1800" dirty="0">
              <a:latin typeface="Roboto"/>
            </a:endParaRPr>
          </a:p>
          <a:p>
            <a:r>
              <a:rPr lang="en-US" sz="1800" b="1" dirty="0">
                <a:solidFill>
                  <a:srgbClr val="7030A0"/>
                </a:solidFill>
                <a:latin typeface="Roboto"/>
              </a:rPr>
              <a:t>2. </a:t>
            </a:r>
            <a:r>
              <a:rPr lang="en-CA" sz="1800" dirty="0">
                <a:latin typeface="Roboto"/>
              </a:rPr>
              <a:t>Identify the most loyal and consistent walkers/donors starting from 2010, such as those who have given at least 7 times in the past 5 years; or those who have cumulative giving of above $500 over the years</a:t>
            </a:r>
          </a:p>
          <a:p>
            <a:endParaRPr lang="en-US" sz="1800" dirty="0">
              <a:latin typeface="Roboto"/>
            </a:endParaRPr>
          </a:p>
          <a:p>
            <a:r>
              <a:rPr lang="en-US" sz="1800" b="1" dirty="0">
                <a:solidFill>
                  <a:srgbClr val="7030A0"/>
                </a:solidFill>
                <a:latin typeface="Roboto"/>
              </a:rPr>
              <a:t>3. </a:t>
            </a:r>
            <a:r>
              <a:rPr lang="en-US" sz="1800" dirty="0">
                <a:latin typeface="Roboto"/>
              </a:rPr>
              <a:t>Identify the profile of lapsed, new and returning Walkers/Donors</a:t>
            </a:r>
          </a:p>
          <a:p>
            <a:endParaRPr lang="en-US" sz="1800" dirty="0">
              <a:latin typeface="Roboto"/>
            </a:endParaRPr>
          </a:p>
        </p:txBody>
      </p:sp>
    </p:spTree>
    <p:extLst>
      <p:ext uri="{BB962C8B-B14F-4D97-AF65-F5344CB8AC3E}">
        <p14:creationId xmlns:p14="http://schemas.microsoft.com/office/powerpoint/2010/main" val="3530769666"/>
      </p:ext>
    </p:extLst>
  </p:cSld>
  <p:clrMapOvr>
    <a:masterClrMapping/>
  </p:clrMapOvr>
</p:sld>
</file>

<file path=ppt/theme/theme1.xml><?xml version="1.0" encoding="utf-8"?>
<a:theme xmlns:a="http://schemas.openxmlformats.org/drawingml/2006/main" name="Simple Dark">
  <a:themeElements>
    <a:clrScheme name="DFG 1">
      <a:dk1>
        <a:srgbClr val="000000"/>
      </a:dk1>
      <a:lt1>
        <a:srgbClr val="FFFFFF"/>
      </a:lt1>
      <a:dk2>
        <a:srgbClr val="17406D"/>
      </a:dk2>
      <a:lt2>
        <a:srgbClr val="DBEFF9"/>
      </a:lt2>
      <a:accent1>
        <a:srgbClr val="000000"/>
      </a:accent1>
      <a:accent2>
        <a:srgbClr val="88C048"/>
      </a:accent2>
      <a:accent3>
        <a:srgbClr val="F18268"/>
      </a:accent3>
      <a:accent4>
        <a:srgbClr val="A986BA"/>
      </a:accent4>
      <a:accent5>
        <a:srgbClr val="70CFF2"/>
      </a:accent5>
      <a:accent6>
        <a:srgbClr val="008E00"/>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2388</TotalTime>
  <Words>1080</Words>
  <Application>Microsoft Office PowerPoint</Application>
  <PresentationFormat>On-screen Show (16:9)</PresentationFormat>
  <Paragraphs>172</Paragraphs>
  <Slides>23</Slides>
  <Notes>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8" baseType="lpstr">
      <vt:lpstr>Arial</vt:lpstr>
      <vt:lpstr>Raleway Light</vt:lpstr>
      <vt:lpstr>Roboto</vt:lpstr>
      <vt:lpstr>Simple Dark</vt:lpstr>
      <vt:lpstr>Microsoft PowerPoint Presentation</vt:lpstr>
      <vt:lpstr>PowerPoint Presentation</vt:lpstr>
      <vt:lpstr>PREVIOUS DATATHON PARTNERS</vt:lpstr>
      <vt:lpstr>Check out our new leadership roles for 2020!</vt:lpstr>
      <vt:lpstr>PowerPoint Presentation</vt:lpstr>
      <vt:lpstr>Event Sponsor</vt:lpstr>
      <vt:lpstr>Some Good News First!</vt:lpstr>
      <vt:lpstr>Some Good News First!</vt:lpstr>
      <vt:lpstr>Featured NFP</vt:lpstr>
      <vt:lpstr>PowerPoint Presentation</vt:lpstr>
      <vt:lpstr>PowerPoint Presentation</vt:lpstr>
      <vt:lpstr>Mapping Donor Segmentation</vt:lpstr>
      <vt:lpstr>PowerPoint Presentation</vt:lpstr>
      <vt:lpstr>PowerPoint Presentation</vt:lpstr>
      <vt:lpstr>Data - Walkthrough</vt:lpstr>
      <vt:lpstr>Levels of Detail in Census Data Over the Years</vt:lpstr>
      <vt:lpstr>PowerPoint Presentation</vt:lpstr>
      <vt:lpstr>Non Profit Data 101</vt:lpstr>
      <vt:lpstr>Walker Data</vt:lpstr>
      <vt:lpstr>Donor Data</vt:lpstr>
      <vt:lpstr>Donations linked to Walker</vt:lpstr>
      <vt:lpstr>Take-home Datathon Format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Anandakrishnan, Deepika</cp:lastModifiedBy>
  <cp:revision>506</cp:revision>
  <dcterms:modified xsi:type="dcterms:W3CDTF">2019-11-20T00:43:01Z</dcterms:modified>
</cp:coreProperties>
</file>